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0413" cy="6859588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buc, Patrick" initials="DP" lastIdx="3" clrIdx="0">
    <p:extLst>
      <p:ext uri="{19B8F6BF-5375-455C-9EA6-DF929625EA0E}">
        <p15:presenceInfo xmlns:p15="http://schemas.microsoft.com/office/powerpoint/2012/main" userId="S-1-5-21-1991395405-264796668-1014680546-1374" providerId="AD"/>
      </p:ext>
    </p:extLst>
  </p:cmAuthor>
  <p:cmAuthor id="2" name="Turcotte Marjolaine" initials="TM" lastIdx="3" clrIdx="1">
    <p:extLst>
      <p:ext uri="{19B8F6BF-5375-455C-9EA6-DF929625EA0E}">
        <p15:presenceInfo xmlns:p15="http://schemas.microsoft.com/office/powerpoint/2012/main" userId="S-1-5-21-1390067357-1770027372-1417001333-5878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2E0C"/>
    <a:srgbClr val="FD4D09"/>
    <a:srgbClr val="F74D09"/>
    <a:srgbClr val="DDDDDD"/>
    <a:srgbClr val="878D8C"/>
    <a:srgbClr val="72A2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4" autoAdjust="0"/>
    <p:restoredTop sz="94434" autoAdjust="0"/>
  </p:normalViewPr>
  <p:slideViewPr>
    <p:cSldViewPr>
      <p:cViewPr varScale="1">
        <p:scale>
          <a:sx n="105" d="100"/>
          <a:sy n="105" d="100"/>
        </p:scale>
        <p:origin x="72" y="87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4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81A4B-09AA-4C63-BDE3-803C768B5238}" type="datetimeFigureOut">
              <a:rPr lang="fr-CA" smtClean="0"/>
              <a:t>2020-09-01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15299"/>
            <a:ext cx="5607050" cy="41836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8829374"/>
            <a:ext cx="3038475" cy="465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9" y="8829374"/>
            <a:ext cx="3038475" cy="465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34B0B-C845-4B30-861F-24E245ED4CA2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18196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="1" u="sng" dirty="0"/>
              <a:t>*Mission: </a:t>
            </a:r>
            <a:r>
              <a:rPr lang="fr-CA" i="0" u="sng" dirty="0"/>
              <a:t>proposition d’allègement du texte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sz="1200" dirty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>
                <a:solidFill>
                  <a:schemeClr val="bg1"/>
                </a:solidFill>
              </a:rPr>
              <a:t>Contribuer au perfectionnement de l’expertise de ses membres et de leurs connaissances</a:t>
            </a:r>
            <a:r>
              <a:rPr lang="fr-CA" sz="1200" baseline="0" dirty="0">
                <a:solidFill>
                  <a:schemeClr val="bg1"/>
                </a:solidFill>
              </a:rPr>
              <a:t> </a:t>
            </a:r>
            <a:r>
              <a:rPr lang="fr-CA" sz="1200" dirty="0">
                <a:solidFill>
                  <a:schemeClr val="bg1"/>
                </a:solidFill>
              </a:rPr>
              <a:t>sur les meilleures pratiques dans le domaine de la gestion du secteur public,</a:t>
            </a:r>
            <a:r>
              <a:rPr lang="fr-CA" sz="1200" baseline="0" dirty="0">
                <a:solidFill>
                  <a:schemeClr val="bg1"/>
                </a:solidFill>
              </a:rPr>
              <a:t> tout en leur offrant </a:t>
            </a:r>
            <a:r>
              <a:rPr lang="fr-CA" sz="1200" dirty="0">
                <a:solidFill>
                  <a:schemeClr val="bg1"/>
                </a:solidFill>
              </a:rPr>
              <a:t>des opportunités de réseautage.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sz="1200" dirty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>
                <a:solidFill>
                  <a:schemeClr val="bg1"/>
                </a:solidFill>
              </a:rPr>
              <a:t>Contribuer au perfectionnement de l’expertise,</a:t>
            </a:r>
            <a:r>
              <a:rPr lang="fr-CA" sz="1200" baseline="0" dirty="0">
                <a:solidFill>
                  <a:schemeClr val="bg1"/>
                </a:solidFill>
              </a:rPr>
              <a:t> aux </a:t>
            </a:r>
            <a:r>
              <a:rPr lang="fr-CA" sz="1200" dirty="0">
                <a:solidFill>
                  <a:schemeClr val="bg1"/>
                </a:solidFill>
              </a:rPr>
              <a:t>connaissances</a:t>
            </a:r>
            <a:r>
              <a:rPr lang="fr-CA" sz="1200" baseline="0" dirty="0">
                <a:solidFill>
                  <a:schemeClr val="bg1"/>
                </a:solidFill>
              </a:rPr>
              <a:t> </a:t>
            </a:r>
            <a:r>
              <a:rPr lang="fr-CA" sz="1200" dirty="0">
                <a:solidFill>
                  <a:schemeClr val="bg1"/>
                </a:solidFill>
              </a:rPr>
              <a:t>sur les meilleures pratiques de gestion</a:t>
            </a:r>
            <a:r>
              <a:rPr lang="fr-CA" sz="1200" baseline="0" dirty="0">
                <a:solidFill>
                  <a:schemeClr val="bg1"/>
                </a:solidFill>
              </a:rPr>
              <a:t> et</a:t>
            </a:r>
            <a:r>
              <a:rPr lang="fr-CA" sz="1200" dirty="0">
                <a:solidFill>
                  <a:schemeClr val="bg1"/>
                </a:solidFill>
              </a:rPr>
              <a:t> </a:t>
            </a:r>
            <a:r>
              <a:rPr lang="fr-CA" sz="1200" baseline="0" dirty="0">
                <a:solidFill>
                  <a:schemeClr val="bg1"/>
                </a:solidFill>
              </a:rPr>
              <a:t>au </a:t>
            </a:r>
            <a:r>
              <a:rPr lang="fr-CA" sz="1200" dirty="0">
                <a:solidFill>
                  <a:schemeClr val="bg1"/>
                </a:solidFill>
              </a:rPr>
              <a:t>réseautage dans le secteur public.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34B0B-C845-4B30-861F-24E245ED4CA2}" type="slidenum">
              <a:rPr lang="fr-CA" smtClean="0"/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3640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284" y="2130919"/>
            <a:ext cx="10361851" cy="147036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565" y="3887102"/>
            <a:ext cx="8533289" cy="17530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05AB-695C-4DFB-90A2-966849DE7C54}" type="datetimeFigureOut">
              <a:rPr lang="fr-CA" smtClean="0"/>
              <a:t>2020-09-01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EE47-6F72-43BC-AFAC-B23472681F9E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8831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05AB-695C-4DFB-90A2-966849DE7C54}" type="datetimeFigureOut">
              <a:rPr lang="fr-CA" smtClean="0"/>
              <a:t>2020-09-01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EE47-6F72-43BC-AFAC-B23472681F9E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2115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8052" y="274702"/>
            <a:ext cx="2742843" cy="58528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524" y="274702"/>
            <a:ext cx="8025355" cy="585288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05AB-695C-4DFB-90A2-966849DE7C54}" type="datetimeFigureOut">
              <a:rPr lang="fr-CA" smtClean="0"/>
              <a:t>2020-09-01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EE47-6F72-43BC-AFAC-B23472681F9E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259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05AB-695C-4DFB-90A2-966849DE7C54}" type="datetimeFigureOut">
              <a:rPr lang="fr-CA" smtClean="0"/>
              <a:t>2020-09-01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EE47-6F72-43BC-AFAC-B23472681F9E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6898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2961" y="4407922"/>
            <a:ext cx="10361851" cy="13623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2961" y="2907388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05AB-695C-4DFB-90A2-966849DE7C54}" type="datetimeFigureOut">
              <a:rPr lang="fr-CA" smtClean="0"/>
              <a:t>2020-09-01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EE47-6F72-43BC-AFAC-B23472681F9E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6732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522" y="1600573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6796" y="1600573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05AB-695C-4DFB-90A2-966849DE7C54}" type="datetimeFigureOut">
              <a:rPr lang="fr-CA" smtClean="0"/>
              <a:t>2020-09-01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EE47-6F72-43BC-AFAC-B23472681F9E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9278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521" y="1535470"/>
            <a:ext cx="5386216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21" y="2175380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2561" y="1535470"/>
            <a:ext cx="5388332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2561" y="2175380"/>
            <a:ext cx="5388332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05AB-695C-4DFB-90A2-966849DE7C54}" type="datetimeFigureOut">
              <a:rPr lang="fr-CA" smtClean="0"/>
              <a:t>2020-09-01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EE47-6F72-43BC-AFAC-B23472681F9E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1535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05AB-695C-4DFB-90A2-966849DE7C54}" type="datetimeFigureOut">
              <a:rPr lang="fr-CA" smtClean="0"/>
              <a:t>2020-09-01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EE47-6F72-43BC-AFAC-B23472681F9E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5682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05AB-695C-4DFB-90A2-966849DE7C54}" type="datetimeFigureOut">
              <a:rPr lang="fr-CA" smtClean="0"/>
              <a:t>2020-09-01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EE47-6F72-43BC-AFAC-B23472681F9E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3797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21" y="273115"/>
            <a:ext cx="4010562" cy="11623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116" y="273113"/>
            <a:ext cx="6814779" cy="58544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521" y="1435434"/>
            <a:ext cx="4010562" cy="4692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05AB-695C-4DFB-90A2-966849DE7C54}" type="datetimeFigureOut">
              <a:rPr lang="fr-CA" smtClean="0"/>
              <a:t>2020-09-01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EE47-6F72-43BC-AFAC-B23472681F9E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1324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406" y="4801714"/>
            <a:ext cx="7314248" cy="5668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406" y="612919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406" y="5368582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05AB-695C-4DFB-90A2-966849DE7C54}" type="datetimeFigureOut">
              <a:rPr lang="fr-CA" smtClean="0"/>
              <a:t>2020-09-01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EE47-6F72-43BC-AFAC-B23472681F9E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3119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521" y="274703"/>
            <a:ext cx="10971372" cy="11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521" y="1600573"/>
            <a:ext cx="10971372" cy="45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521" y="6357824"/>
            <a:ext cx="2844430" cy="365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205AB-695C-4DFB-90A2-966849DE7C54}" type="datetimeFigureOut">
              <a:rPr lang="fr-CA" smtClean="0"/>
              <a:t>2020-09-01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061" y="6357824"/>
            <a:ext cx="3860297" cy="365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6463" y="6357824"/>
            <a:ext cx="2844430" cy="365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9EE47-6F72-43BC-AFAC-B23472681F9E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948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4">
            <a:extLst>
              <a:ext uri="{FF2B5EF4-FFF2-40B4-BE49-F238E27FC236}">
                <a16:creationId xmlns:a16="http://schemas.microsoft.com/office/drawing/2014/main" xmlns="" id="{73B064D0-5EE3-4100-B004-87984FA4F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889855"/>
              </p:ext>
            </p:extLst>
          </p:nvPr>
        </p:nvGraphicFramePr>
        <p:xfrm>
          <a:off x="334566" y="45418"/>
          <a:ext cx="11523133" cy="6718283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853294">
                  <a:extLst>
                    <a:ext uri="{9D8B030D-6E8A-4147-A177-3AD203B41FA5}">
                      <a16:colId xmlns:a16="http://schemas.microsoft.com/office/drawing/2014/main" xmlns="" val="2899509303"/>
                    </a:ext>
                  </a:extLst>
                </a:gridCol>
                <a:gridCol w="35598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549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54998">
                  <a:extLst>
                    <a:ext uri="{9D8B030D-6E8A-4147-A177-3AD203B41FA5}">
                      <a16:colId xmlns:a16="http://schemas.microsoft.com/office/drawing/2014/main" xmlns="" val="257271342"/>
                    </a:ext>
                  </a:extLst>
                </a:gridCol>
              </a:tblGrid>
              <a:tr h="407311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>
                          <a:solidFill>
                            <a:schemeClr val="bg1"/>
                          </a:solidFill>
                        </a:rPr>
                        <a:t>Mission</a:t>
                      </a:r>
                      <a:endParaRPr lang="fr-CA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45847" marB="45847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2A29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>
                          <a:solidFill>
                            <a:schemeClr val="bg1"/>
                          </a:solidFill>
                        </a:rPr>
                        <a:t>Contribuer au perfectionnement de l'expertise du secteur </a:t>
                      </a:r>
                      <a:r>
                        <a:rPr lang="fr-CA" sz="1100" dirty="0" smtClean="0">
                          <a:solidFill>
                            <a:schemeClr val="bg1"/>
                          </a:solidFill>
                        </a:rPr>
                        <a:t>public et parapublic</a:t>
                      </a:r>
                      <a:endParaRPr lang="fr-CA" sz="1100" dirty="0">
                        <a:solidFill>
                          <a:schemeClr val="bg1"/>
                        </a:solidFill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2A29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8907356"/>
                  </a:ext>
                </a:extLst>
              </a:tr>
              <a:tr h="311262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/>
                        <a:t>Vision</a:t>
                      </a:r>
                      <a:endParaRPr lang="fr-CA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45847" marB="45847" anchor="ctr">
                    <a:solidFill>
                      <a:srgbClr val="878D8C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altLang="fr-FR" sz="1100" noProof="0" dirty="0"/>
                        <a:t>IGF-Québec est un partenaire de </a:t>
                      </a:r>
                      <a:r>
                        <a:rPr lang="fr-CA" altLang="fr-FR" sz="1100" noProof="0" dirty="0" smtClean="0"/>
                        <a:t>choix, reconnu </a:t>
                      </a:r>
                      <a:r>
                        <a:rPr lang="fr-CA" altLang="fr-FR" sz="1100" noProof="0" dirty="0"/>
                        <a:t>pour son dynamisme et son excellence</a:t>
                      </a:r>
                      <a:endParaRPr lang="fr-CA" altLang="fr-FR" sz="1100" b="1" noProof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45847" marB="45847" anchor="ctr">
                    <a:solidFill>
                      <a:srgbClr val="878D8C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altLang="fr-FR" sz="11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51B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1699658"/>
                  </a:ext>
                </a:extLst>
              </a:tr>
              <a:tr h="304060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/>
                        <a:t>Valeurs</a:t>
                      </a:r>
                      <a:endParaRPr lang="fr-CA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45847" marB="458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kern="1200" dirty="0">
                          <a:effectLst/>
                        </a:rPr>
                        <a:t>Excellence, Esprit d’équipe, Engagement, Innovation, Intégrité</a:t>
                      </a:r>
                      <a:endParaRPr lang="fr-CA" altLang="fr-FR" sz="1100" b="1" noProof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45847" marB="458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3203">
                <a:tc>
                  <a:txBody>
                    <a:bodyPr/>
                    <a:lstStyle/>
                    <a:p>
                      <a:pPr algn="ctr"/>
                      <a:r>
                        <a:rPr lang="fr-CA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Slogan</a:t>
                      </a:r>
                    </a:p>
                  </a:txBody>
                  <a:tcPr marT="45847" marB="45847" anchor="ctr">
                    <a:solidFill>
                      <a:srgbClr val="878D8C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</a:rPr>
                        <a:t>Apprendre  –  Réseauter  –  Progresser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</a:rPr>
                        <a:t>«Avec vous depuis plus de 30ans!»</a:t>
                      </a:r>
                      <a:endParaRPr lang="fr-CA" sz="11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45847" marB="45847" anchor="ctr">
                    <a:solidFill>
                      <a:srgbClr val="878D8C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45847" marB="45847" anchor="ctr">
                    <a:solidFill>
                      <a:srgbClr val="878D8C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383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/>
                        <a:t>Enjeux</a:t>
                      </a:r>
                      <a:endParaRPr lang="fr-CA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45847" marB="45847" anchor="ctr">
                    <a:solidFill>
                      <a:srgbClr val="878D8C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100" dirty="0"/>
                        <a:t>1.</a:t>
                      </a:r>
                      <a:r>
                        <a:rPr lang="fr-CA" sz="1100" baseline="0" dirty="0"/>
                        <a:t> La notoriété</a:t>
                      </a:r>
                      <a:endParaRPr lang="fr-CA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45847" marB="45847" anchor="ctr">
                    <a:solidFill>
                      <a:srgbClr val="878D8C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/>
                        <a:t>2.  L’infrastructure informatique</a:t>
                      </a:r>
                    </a:p>
                  </a:txBody>
                  <a:tcPr marT="45847" marB="45847" anchor="ctr">
                    <a:solidFill>
                      <a:srgbClr val="878D8C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100" dirty="0"/>
                        <a:t>3. Les ressources humaines </a:t>
                      </a:r>
                    </a:p>
                  </a:txBody>
                  <a:tcPr marT="45847" marB="45847" anchor="ctr">
                    <a:solidFill>
                      <a:srgbClr val="878D8C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3147426"/>
                  </a:ext>
                </a:extLst>
              </a:tr>
              <a:tr h="629552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/>
                        <a:t>Objectifs</a:t>
                      </a:r>
                      <a:endParaRPr lang="fr-CA" sz="1100" b="1" dirty="0">
                        <a:latin typeface="Arial Narrow" panose="020B0606020202030204" pitchFamily="34" charset="0"/>
                      </a:endParaRPr>
                    </a:p>
                  </a:txBody>
                  <a:tcPr marT="45847" marB="458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b="1" dirty="0">
                          <a:latin typeface="+mn-lt"/>
                        </a:rPr>
                        <a:t>Une reconnaissance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90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dirty="0">
                          <a:latin typeface="+mn-lt"/>
                        </a:rPr>
                        <a:t>1.1. Faire de nos conférences –formations,</a:t>
                      </a:r>
                      <a:r>
                        <a:rPr lang="fr-CA" sz="900" baseline="0" dirty="0">
                          <a:latin typeface="+mn-lt"/>
                        </a:rPr>
                        <a:t> une référence dans le secteur public.</a:t>
                      </a:r>
                      <a:endParaRPr lang="fr-CA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847" marB="458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b="1" dirty="0">
                          <a:solidFill>
                            <a:schemeClr val="tx1"/>
                          </a:solidFill>
                          <a:latin typeface="+mn-lt"/>
                        </a:rPr>
                        <a:t>Une</a:t>
                      </a:r>
                      <a:r>
                        <a:rPr lang="fr-CA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p</a:t>
                      </a:r>
                      <a:r>
                        <a:rPr lang="fr-CA" sz="900" b="1" dirty="0">
                          <a:solidFill>
                            <a:schemeClr val="tx1"/>
                          </a:solidFill>
                          <a:latin typeface="+mn-lt"/>
                        </a:rPr>
                        <a:t>résence</a:t>
                      </a:r>
                      <a:r>
                        <a:rPr lang="fr-CA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numérique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9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2.1. Utiliser les technologies numériques comme levier</a:t>
                      </a:r>
                      <a:endParaRPr lang="fr-CA" sz="9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847" marB="458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b="1" kern="1200" dirty="0">
                          <a:effectLst/>
                          <a:latin typeface="+mn-lt"/>
                        </a:rPr>
                        <a:t>Un</a:t>
                      </a:r>
                      <a:r>
                        <a:rPr lang="fr-CA" sz="900" b="1" kern="1200" baseline="0" dirty="0">
                          <a:effectLst/>
                          <a:latin typeface="+mn-lt"/>
                        </a:rPr>
                        <a:t>e équipe solide</a:t>
                      </a:r>
                      <a:endParaRPr lang="fr-CA" sz="900" b="1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900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b="0" kern="1200" dirty="0">
                          <a:effectLst/>
                          <a:latin typeface="+mn-lt"/>
                        </a:rPr>
                        <a:t>3.1. </a:t>
                      </a:r>
                      <a:r>
                        <a:rPr lang="fr-CA" sz="900" b="0" dirty="0">
                          <a:solidFill>
                            <a:schemeClr val="tx1"/>
                          </a:solidFill>
                          <a:latin typeface="+mn-lt"/>
                        </a:rPr>
                        <a:t>Consolider</a:t>
                      </a:r>
                      <a:r>
                        <a:rPr lang="fr-CA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l’organisation pour en assurer sa pérennité</a:t>
                      </a:r>
                    </a:p>
                  </a:txBody>
                  <a:tcPr marT="45847" marB="45847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2210745"/>
                  </a:ext>
                </a:extLst>
              </a:tr>
              <a:tr h="511974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/>
                        <a:t>Indicateurs</a:t>
                      </a:r>
                      <a:endParaRPr lang="fr-CA" sz="1100" b="1" dirty="0">
                        <a:latin typeface="Arial Narrow" panose="020B0606020202030204" pitchFamily="34" charset="0"/>
                      </a:endParaRPr>
                    </a:p>
                  </a:txBody>
                  <a:tcPr marT="45847" marB="45847" anchor="ctr">
                    <a:solidFill>
                      <a:srgbClr val="878D8C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CA" sz="900" b="0" dirty="0">
                          <a:solidFill>
                            <a:schemeClr val="tx1"/>
                          </a:solidFill>
                          <a:latin typeface="+mn-lt"/>
                        </a:rPr>
                        <a:t>Participation: Nombre de participants par</a:t>
                      </a:r>
                      <a:r>
                        <a:rPr lang="fr-CA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CA" sz="900" b="0" dirty="0">
                          <a:solidFill>
                            <a:schemeClr val="tx1"/>
                          </a:solidFill>
                          <a:latin typeface="+mn-lt"/>
                        </a:rPr>
                        <a:t>activité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CA" sz="900" b="0" dirty="0">
                          <a:solidFill>
                            <a:schemeClr val="tx1"/>
                          </a:solidFill>
                          <a:latin typeface="+mn-lt"/>
                        </a:rPr>
                        <a:t>Visibilité: Nombre</a:t>
                      </a:r>
                      <a:r>
                        <a:rPr lang="fr-CA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d’abonnés à la page Facebook</a:t>
                      </a:r>
                    </a:p>
                  </a:txBody>
                  <a:tcPr marT="45847" marB="45847" anchor="ctr">
                    <a:solidFill>
                      <a:srgbClr val="878D8C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Indice </a:t>
                      </a:r>
                      <a:r>
                        <a:rPr lang="fr-CA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d’utilisation des systèmes informatiques</a:t>
                      </a:r>
                      <a:endParaRPr lang="fr-CA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847" marB="45847" anchor="ctr">
                    <a:solidFill>
                      <a:srgbClr val="878D8C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CA" sz="900" dirty="0">
                          <a:solidFill>
                            <a:schemeClr val="tx1"/>
                          </a:solidFill>
                          <a:latin typeface="+mn-lt"/>
                        </a:rPr>
                        <a:t>Taux</a:t>
                      </a:r>
                      <a:r>
                        <a:rPr lang="fr-CA" sz="9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de réalisation des plans </a:t>
                      </a:r>
                    </a:p>
                  </a:txBody>
                  <a:tcPr marT="45847" marB="45847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78D8C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4121410"/>
                  </a:ext>
                </a:extLst>
              </a:tr>
              <a:tr h="610660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/>
                        <a:t>Cibles</a:t>
                      </a:r>
                      <a:endParaRPr lang="fr-CA" sz="1100" b="1" dirty="0">
                        <a:latin typeface="Arial Narrow" panose="020B0606020202030204" pitchFamily="34" charset="0"/>
                      </a:endParaRPr>
                    </a:p>
                  </a:txBody>
                  <a:tcPr marT="45847" marB="458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Augmentation de 10% du taux de participation</a:t>
                      </a:r>
                      <a:endParaRPr lang="fr-CA" sz="9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847" marB="458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Utilisation optimale de nos systèmes informatiques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(seuil minimal de 75%)</a:t>
                      </a:r>
                      <a:endParaRPr lang="fr-CA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847" marB="458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Réalisation des actions à 100% </a:t>
                      </a:r>
                      <a:r>
                        <a:rPr lang="fr-CA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les délais prévus</a:t>
                      </a:r>
                      <a:endParaRPr lang="fr-CA" sz="9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847" marB="458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6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0" dirty="0">
                          <a:latin typeface="+mn-lt"/>
                        </a:rPr>
                        <a:t>Actions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0" dirty="0">
                          <a:latin typeface="+mn-lt"/>
                        </a:rPr>
                        <a:t>détaillées</a:t>
                      </a:r>
                    </a:p>
                  </a:txBody>
                  <a:tcPr marT="45847" marB="458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effectLst/>
                          <a:latin typeface="+mn-lt"/>
                        </a:rPr>
                        <a:t>1.1.1</a:t>
                      </a:r>
                      <a:r>
                        <a:rPr lang="fr-CA" sz="900" kern="1200" dirty="0">
                          <a:effectLst/>
                          <a:latin typeface="+mn-lt"/>
                        </a:rPr>
                        <a:t>. Augmenter </a:t>
                      </a:r>
                      <a:r>
                        <a:rPr lang="fr-CA" sz="900" b="0" kern="1200" dirty="0">
                          <a:effectLst/>
                          <a:latin typeface="+mn-lt"/>
                        </a:rPr>
                        <a:t>la </a:t>
                      </a:r>
                      <a:r>
                        <a:rPr lang="fr-CA" sz="900" b="1" kern="1200" dirty="0">
                          <a:effectLst/>
                          <a:latin typeface="+mn-lt"/>
                        </a:rPr>
                        <a:t> visibilité</a:t>
                      </a:r>
                      <a:r>
                        <a:rPr lang="fr-CA" sz="900" b="1" kern="1200" baseline="0" dirty="0">
                          <a:effectLst/>
                          <a:latin typeface="+mn-lt"/>
                        </a:rPr>
                        <a:t> d’IGF</a:t>
                      </a:r>
                      <a:r>
                        <a:rPr lang="fr-CA" sz="900" b="1" kern="1200" dirty="0">
                          <a:effectLst/>
                          <a:latin typeface="+mn-lt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Faire connaître IGF (publicité, site web, Facebook, LinkedIn, etc.), mettre au point un plan de communication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Calendrier des communications via Facebook, LinkedIn,..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Brochure corporative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Faire une veille</a:t>
                      </a:r>
                      <a:r>
                        <a:rPr lang="fr-CA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sur nos conférenciers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9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1.1.2. M</a:t>
                      </a:r>
                      <a:r>
                        <a:rPr lang="fr-CA" sz="9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aintenir l’intérêt </a:t>
                      </a:r>
                      <a:r>
                        <a:rPr lang="fr-CA" sz="9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 personnel du secteur public </a:t>
                      </a:r>
                      <a:r>
                        <a:rPr lang="fr-CA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Créer des partenariats avec d’autres organisations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Renouveler</a:t>
                      </a:r>
                      <a:r>
                        <a:rPr lang="fr-CA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programmation avec un événement «locomotive</a:t>
                      </a:r>
                      <a:r>
                        <a:rPr lang="fr-CA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dirty="0" smtClean="0">
                          <a:solidFill>
                            <a:schemeClr val="tx1"/>
                          </a:solidFill>
                        </a:rPr>
                        <a:t>Attirer la clientèle des régions (projet pilote de webinaire avec un groupe cible)</a:t>
                      </a:r>
                      <a:endParaRPr lang="fr-CA" sz="9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9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1.1.3.</a:t>
                      </a:r>
                      <a:r>
                        <a:rPr lang="fr-CA" sz="9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9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Renforcer l’image </a:t>
                      </a:r>
                      <a:r>
                        <a:rPr lang="fr-CA" sz="9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d’IGF: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Donner plus de place aux gouverneurs lors des événements: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Offrir une vitrine – ce qui a été fait dans leur ministère.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Avoir un parrain annuel </a:t>
                      </a:r>
                      <a:r>
                        <a:rPr lang="fr-CA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d’un atelier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Impliquer les gouverneurs; définir les attentes envers eux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Faire de nos conférences un incontournable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9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1.1.4. Mettre en place un plan de </a:t>
                      </a:r>
                      <a:r>
                        <a:rPr lang="fr-CA" sz="9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démarchage</a:t>
                      </a:r>
                      <a:r>
                        <a:rPr lang="fr-CA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la vente auprès des ministères &amp; organismes.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847" marB="458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900" u="sng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>
                          <a:effectLst/>
                          <a:latin typeface="+mn-lt"/>
                        </a:rPr>
                        <a:t>2.1.1.</a:t>
                      </a:r>
                      <a:r>
                        <a:rPr lang="fr-CA" sz="900" kern="12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Faire une </a:t>
                      </a:r>
                      <a:r>
                        <a:rPr lang="fr-CA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refonte du site web</a:t>
                      </a: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afin de le rendre attrayant, convivial et facilitant le processus d’inscription.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Intégrer la gestion des abonnements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Planifier une mise en place simple et facile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>
                          <a:effectLst/>
                          <a:latin typeface="+mn-lt"/>
                        </a:rPr>
                        <a:t>2.1.2. </a:t>
                      </a:r>
                      <a:r>
                        <a:rPr lang="fr-CA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Améliorer</a:t>
                      </a:r>
                      <a:r>
                        <a:rPr lang="fr-CA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systèmes informatiques utilisés</a:t>
                      </a:r>
                      <a:endParaRPr lang="fr-CA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Introduire un logiciel pour la comptabilisation des ventes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Introduire un logiciel comptabilité générale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Introduire un logiciel création des publicités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fr-CA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847" marB="458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dirty="0">
                          <a:solidFill>
                            <a:schemeClr val="tx1"/>
                          </a:solidFill>
                          <a:latin typeface="+mn-lt"/>
                        </a:rPr>
                        <a:t>3.1.1. Mettre en place un </a:t>
                      </a:r>
                      <a:r>
                        <a:rPr lang="fr-CA" sz="900" b="1" dirty="0">
                          <a:solidFill>
                            <a:schemeClr val="tx1"/>
                          </a:solidFill>
                          <a:latin typeface="+mn-lt"/>
                        </a:rPr>
                        <a:t>plan de continuité du CA </a:t>
                      </a:r>
                      <a:r>
                        <a:rPr lang="fr-CA" sz="900" dirty="0">
                          <a:solidFill>
                            <a:schemeClr val="tx1"/>
                          </a:solidFill>
                          <a:latin typeface="+mn-lt"/>
                        </a:rPr>
                        <a:t>pour assurer la pérennité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dirty="0">
                          <a:solidFill>
                            <a:schemeClr val="tx1"/>
                          </a:solidFill>
                          <a:latin typeface="+mn-lt"/>
                        </a:rPr>
                        <a:t>Cibler les compétences  critiques. Bien définir</a:t>
                      </a:r>
                      <a:r>
                        <a:rPr lang="fr-CA" sz="9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l</a:t>
                      </a:r>
                      <a:r>
                        <a:rPr lang="fr-CA" sz="900" dirty="0">
                          <a:solidFill>
                            <a:schemeClr val="tx1"/>
                          </a:solidFill>
                          <a:latin typeface="+mn-lt"/>
                        </a:rPr>
                        <a:t>es </a:t>
                      </a:r>
                      <a:r>
                        <a:rPr lang="fr-CA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profils (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</a:t>
                      </a:r>
                      <a:r>
                        <a:rPr lang="fr-CA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graphie </a:t>
                      </a:r>
                      <a:r>
                        <a:rPr lang="fr-CA" sz="900" dirty="0">
                          <a:solidFill>
                            <a:schemeClr val="tx1"/>
                          </a:solidFill>
                          <a:latin typeface="+mn-lt"/>
                        </a:rPr>
                        <a:t>des expertises actuelles et </a:t>
                      </a:r>
                      <a:r>
                        <a:rPr lang="fr-CA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souhaitées)</a:t>
                      </a:r>
                      <a:endParaRPr lang="fr-CA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dirty="0">
                          <a:solidFill>
                            <a:schemeClr val="tx1"/>
                          </a:solidFill>
                          <a:latin typeface="+mn-lt"/>
                        </a:rPr>
                        <a:t>Définir les  attentes/ exigences des</a:t>
                      </a:r>
                      <a:r>
                        <a:rPr lang="fr-CA" sz="9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CA" sz="900" dirty="0">
                          <a:solidFill>
                            <a:schemeClr val="tx1"/>
                          </a:solidFill>
                          <a:latin typeface="+mn-lt"/>
                        </a:rPr>
                        <a:t>membres sur le CA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dirty="0">
                          <a:solidFill>
                            <a:schemeClr val="tx1"/>
                          </a:solidFill>
                          <a:latin typeface="+mn-lt"/>
                        </a:rPr>
                        <a:t>Assurer une diversité des compétences et représentation des M/O au niveau du CA.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 smtClean="0">
                          <a:effectLst/>
                          <a:latin typeface="+mn-lt"/>
                        </a:rPr>
                        <a:t>Augmenter </a:t>
                      </a:r>
                      <a:r>
                        <a:rPr lang="fr-CA" sz="900" kern="1200" dirty="0">
                          <a:effectLst/>
                          <a:latin typeface="+mn-lt"/>
                        </a:rPr>
                        <a:t>la capacité</a:t>
                      </a:r>
                      <a:r>
                        <a:rPr lang="fr-CA" sz="900" kern="1200" baseline="0" dirty="0">
                          <a:effectLst/>
                          <a:latin typeface="+mn-lt"/>
                        </a:rPr>
                        <a:t> des bénévoles en allant chercher des nouveaux talents  (sous –comité / aide ponctuelle)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900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>
                          <a:effectLst/>
                          <a:latin typeface="+mn-lt"/>
                        </a:rPr>
                        <a:t>3.1.2. Mettre en</a:t>
                      </a:r>
                      <a:r>
                        <a:rPr lang="fr-CA" sz="900" kern="1200" baseline="0" dirty="0">
                          <a:effectLst/>
                          <a:latin typeface="+mn-lt"/>
                        </a:rPr>
                        <a:t> place un </a:t>
                      </a:r>
                      <a:r>
                        <a:rPr lang="fr-CA" sz="900" b="1" kern="1200" dirty="0">
                          <a:effectLst/>
                          <a:latin typeface="+mn-lt"/>
                        </a:rPr>
                        <a:t>plan de relève main-d'œuvre </a:t>
                      </a:r>
                      <a:r>
                        <a:rPr lang="fr-CA" sz="900" kern="1200" dirty="0">
                          <a:effectLst/>
                          <a:latin typeface="+mn-lt"/>
                        </a:rPr>
                        <a:t>administrative Assurer une m-o administrative</a:t>
                      </a:r>
                      <a:r>
                        <a:rPr lang="fr-CA" sz="900" kern="1200" baseline="0" dirty="0">
                          <a:effectLst/>
                          <a:latin typeface="+mn-lt"/>
                        </a:rPr>
                        <a:t>  - par le prêt de techniciens auprès de firmes comptables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baseline="0" dirty="0">
                          <a:effectLst/>
                          <a:latin typeface="+mn-lt"/>
                        </a:rPr>
                        <a:t>Documenter les activités administratives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dirty="0">
                          <a:effectLst/>
                          <a:latin typeface="+mn-lt"/>
                        </a:rPr>
                        <a:t>Embauche personnel</a:t>
                      </a:r>
                      <a:r>
                        <a:rPr lang="fr-CA" sz="900" kern="1200" baseline="0" dirty="0">
                          <a:effectLst/>
                          <a:latin typeface="+mn-lt"/>
                        </a:rPr>
                        <a:t> à temps partiel pour l’événementiel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900" kern="1200" baseline="0" dirty="0">
                          <a:effectLst/>
                          <a:latin typeface="+mn-lt"/>
                        </a:rPr>
                        <a:t>Établir un plan de relève pour l’équipe TI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CA" sz="900" kern="1200" baseline="0" dirty="0">
                        <a:effectLst/>
                        <a:latin typeface="+mn-lt"/>
                      </a:endParaRPr>
                    </a:p>
                  </a:txBody>
                  <a:tcPr marT="45847" marB="45847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5433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565</Words>
  <Application>Microsoft Office PowerPoint</Application>
  <PresentationFormat>Personnalisé</PresentationFormat>
  <Paragraphs>81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Thème Office</vt:lpstr>
      <vt:lpstr>Présentation PowerPoint</vt:lpstr>
    </vt:vector>
  </TitlesOfParts>
  <Company>Agence du Revenu du Québec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Préparation planification stratégique 2019-2022</dc:title>
  <dc:creator>Turcotte Marjolaine</dc:creator>
  <cp:lastModifiedBy>Nicolas Delisle</cp:lastModifiedBy>
  <cp:revision>145</cp:revision>
  <cp:lastPrinted>2019-11-20T16:57:07Z</cp:lastPrinted>
  <dcterms:created xsi:type="dcterms:W3CDTF">2019-06-01T12:31:57Z</dcterms:created>
  <dcterms:modified xsi:type="dcterms:W3CDTF">2020-09-01T19:56:27Z</dcterms:modified>
</cp:coreProperties>
</file>