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handoutMasterIdLst>
    <p:handoutMasterId r:id="rId33"/>
  </p:handoutMasterIdLst>
  <p:sldIdLst>
    <p:sldId id="256" r:id="rId2"/>
    <p:sldId id="257" r:id="rId3"/>
    <p:sldId id="259" r:id="rId4"/>
    <p:sldId id="291" r:id="rId5"/>
    <p:sldId id="261" r:id="rId6"/>
    <p:sldId id="298" r:id="rId7"/>
    <p:sldId id="299" r:id="rId8"/>
    <p:sldId id="278" r:id="rId9"/>
    <p:sldId id="294" r:id="rId10"/>
    <p:sldId id="295" r:id="rId11"/>
    <p:sldId id="296" r:id="rId12"/>
    <p:sldId id="279" r:id="rId13"/>
    <p:sldId id="292" r:id="rId14"/>
    <p:sldId id="293" r:id="rId15"/>
    <p:sldId id="297" r:id="rId16"/>
    <p:sldId id="283" r:id="rId17"/>
    <p:sldId id="282" r:id="rId18"/>
    <p:sldId id="301" r:id="rId19"/>
    <p:sldId id="280" r:id="rId20"/>
    <p:sldId id="300" r:id="rId21"/>
    <p:sldId id="277" r:id="rId22"/>
    <p:sldId id="303" r:id="rId23"/>
    <p:sldId id="302" r:id="rId24"/>
    <p:sldId id="281" r:id="rId25"/>
    <p:sldId id="305" r:id="rId26"/>
    <p:sldId id="304" r:id="rId27"/>
    <p:sldId id="260" r:id="rId28"/>
    <p:sldId id="284" r:id="rId29"/>
    <p:sldId id="285" r:id="rId30"/>
    <p:sldId id="274" r:id="rId31"/>
    <p:sldId id="275" r:id="rId32"/>
  </p:sldIdLst>
  <p:sldSz cx="12192000" cy="6858000"/>
  <p:notesSz cx="7010400" cy="9296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1" d="100"/>
          <a:sy n="71" d="100"/>
        </p:scale>
        <p:origin x="4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A627D52-4615-4B19-AF7C-F7526832D5AF}" type="datetimeFigureOut">
              <a:rPr lang="fr-CA" smtClean="0"/>
              <a:t>2025-01-28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272A5FF-21E8-4AF5-85E9-08BC526D69B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563018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7FEB9847-576B-411F-8067-6916FBE6780C}" type="datetimeFigureOut">
              <a:rPr lang="fr-CA" smtClean="0"/>
              <a:t>2025-01-28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fr-CA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1B0DA712-4B79-4619-BD05-30EE4CC7397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25492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B9847-576B-411F-8067-6916FBE6780C}" type="datetimeFigureOut">
              <a:rPr lang="fr-CA" smtClean="0"/>
              <a:t>2025-01-28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DA712-4B79-4619-BD05-30EE4CC7397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07578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B9847-576B-411F-8067-6916FBE6780C}" type="datetimeFigureOut">
              <a:rPr lang="fr-CA" smtClean="0"/>
              <a:t>2025-01-28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DA712-4B79-4619-BD05-30EE4CC7397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84177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B9847-576B-411F-8067-6916FBE6780C}" type="datetimeFigureOut">
              <a:rPr lang="fr-CA" smtClean="0"/>
              <a:t>2025-01-28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DA712-4B79-4619-BD05-30EE4CC7397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20948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B9847-576B-411F-8067-6916FBE6780C}" type="datetimeFigureOut">
              <a:rPr lang="fr-CA" smtClean="0"/>
              <a:t>2025-01-28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DA712-4B79-4619-BD05-30EE4CC7397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16624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B9847-576B-411F-8067-6916FBE6780C}" type="datetimeFigureOut">
              <a:rPr lang="fr-CA" smtClean="0"/>
              <a:t>2025-01-28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DA712-4B79-4619-BD05-30EE4CC7397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452515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B9847-576B-411F-8067-6916FBE6780C}" type="datetimeFigureOut">
              <a:rPr lang="fr-CA" smtClean="0"/>
              <a:t>2025-01-28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DA712-4B79-4619-BD05-30EE4CC7397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94329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B9847-576B-411F-8067-6916FBE6780C}" type="datetimeFigureOut">
              <a:rPr lang="fr-CA" smtClean="0"/>
              <a:t>2025-01-28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DA712-4B79-4619-BD05-30EE4CC7397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434528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B9847-576B-411F-8067-6916FBE6780C}" type="datetimeFigureOut">
              <a:rPr lang="fr-CA" smtClean="0"/>
              <a:t>2025-01-28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DA712-4B79-4619-BD05-30EE4CC7397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46400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B9847-576B-411F-8067-6916FBE6780C}" type="datetimeFigureOut">
              <a:rPr lang="fr-CA" smtClean="0"/>
              <a:t>2025-01-28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DA712-4B79-4619-BD05-30EE4CC7397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45988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B9847-576B-411F-8067-6916FBE6780C}" type="datetimeFigureOut">
              <a:rPr lang="fr-CA" smtClean="0"/>
              <a:t>2025-01-28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fr-CA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DA712-4B79-4619-BD05-30EE4CC7397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44281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B9847-576B-411F-8067-6916FBE6780C}" type="datetimeFigureOut">
              <a:rPr lang="fr-CA" smtClean="0"/>
              <a:t>2025-01-28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DA712-4B79-4619-BD05-30EE4CC7397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0957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B9847-576B-411F-8067-6916FBE6780C}" type="datetimeFigureOut">
              <a:rPr lang="fr-CA" smtClean="0"/>
              <a:t>2025-01-28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DA712-4B79-4619-BD05-30EE4CC7397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97535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B9847-576B-411F-8067-6916FBE6780C}" type="datetimeFigureOut">
              <a:rPr lang="fr-CA" smtClean="0"/>
              <a:t>2025-01-28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DA712-4B79-4619-BD05-30EE4CC7397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95916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B9847-576B-411F-8067-6916FBE6780C}" type="datetimeFigureOut">
              <a:rPr lang="fr-CA" smtClean="0"/>
              <a:t>2025-01-28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DA712-4B79-4619-BD05-30EE4CC7397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0351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B9847-576B-411F-8067-6916FBE6780C}" type="datetimeFigureOut">
              <a:rPr lang="fr-CA" smtClean="0"/>
              <a:t>2025-01-28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DA712-4B79-4619-BD05-30EE4CC7397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02897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B9847-576B-411F-8067-6916FBE6780C}" type="datetimeFigureOut">
              <a:rPr lang="fr-CA" smtClean="0"/>
              <a:t>2025-01-28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DA712-4B79-4619-BD05-30EE4CC7397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32728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FEB9847-576B-411F-8067-6916FBE6780C}" type="datetimeFigureOut">
              <a:rPr lang="fr-CA" smtClean="0"/>
              <a:t>2025-01-28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fr-CA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1B0DA712-4B79-4619-BD05-30EE4CC7397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17697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www.journaldemontreal.com/2022/03/01/des-armes-russes-a-nos-portes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sjardins.com/qc/fr/epargne-placements/etudes-economiques/canada-vulnerabilite-tarifs-17-janvier-2025.htm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49084" y="781921"/>
            <a:ext cx="8825658" cy="2677648"/>
          </a:xfrm>
        </p:spPr>
        <p:txBody>
          <a:bodyPr/>
          <a:lstStyle/>
          <a:p>
            <a:r>
              <a:rPr lang="fr-CA" sz="4000" dirty="0"/>
              <a:t>L’administration Trump et nos administrations publiques:</a:t>
            </a:r>
            <a:br>
              <a:rPr lang="fr-CA" sz="4000" dirty="0"/>
            </a:br>
            <a:r>
              <a:rPr lang="fr-CA" sz="4000" dirty="0"/>
              <a:t>	</a:t>
            </a:r>
            <a:r>
              <a:rPr lang="fr-CA" sz="3600" dirty="0"/>
              <a:t>Défis et enjeux</a:t>
            </a:r>
            <a:endParaRPr lang="fr-CA" sz="4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54955" y="4316506"/>
            <a:ext cx="8825658" cy="1322294"/>
          </a:xfrm>
        </p:spPr>
        <p:txBody>
          <a:bodyPr>
            <a:normAutofit fontScale="62500" lnSpcReduction="20000"/>
          </a:bodyPr>
          <a:lstStyle/>
          <a:p>
            <a:pPr algn="r"/>
            <a:endParaRPr lang="fr-CA" dirty="0"/>
          </a:p>
          <a:p>
            <a:pPr algn="r"/>
            <a:r>
              <a:rPr lang="fr-CA" dirty="0"/>
              <a:t>Une conférence de</a:t>
            </a:r>
          </a:p>
          <a:p>
            <a:pPr algn="r"/>
            <a:r>
              <a:rPr lang="fr-CA" dirty="0"/>
              <a:t>Nelson Michaud, LL.B., Ph.D.</a:t>
            </a:r>
          </a:p>
          <a:p>
            <a:pPr algn="r"/>
            <a:r>
              <a:rPr lang="fr-CA" dirty="0"/>
              <a:t>Professeur titulaire</a:t>
            </a:r>
          </a:p>
          <a:p>
            <a:pPr algn="r"/>
            <a:r>
              <a:rPr lang="fr-CA" dirty="0"/>
              <a:t>École nationale d’administration publique</a:t>
            </a:r>
          </a:p>
        </p:txBody>
      </p:sp>
      <p:pic>
        <p:nvPicPr>
          <p:cNvPr id="4" name="Image 3" descr="Trump Speech LIVE | Trump Threatening To Take Greenland, Panama Canal,  Canada | US News LIVE - YouTube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0" t="15739" r="69083" b="34890"/>
          <a:stretch/>
        </p:blipFill>
        <p:spPr bwMode="auto">
          <a:xfrm>
            <a:off x="2487986" y="3792071"/>
            <a:ext cx="2231932" cy="21829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4182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Les </a:t>
            </a:r>
            <a:r>
              <a:rPr lang="fr-CA" dirty="0" smtClean="0"/>
              <a:t>défis sectoriels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/>
              <a:t>L'économie (les tarifs)</a:t>
            </a:r>
          </a:p>
        </p:txBody>
      </p:sp>
      <p:pic>
        <p:nvPicPr>
          <p:cNvPr id="4" name="Image 3"/>
          <p:cNvPicPr/>
          <p:nvPr/>
        </p:nvPicPr>
        <p:blipFill rotWithShape="1">
          <a:blip r:embed="rId2"/>
          <a:srcRect l="7466" t="29025" r="43055" b="13853"/>
          <a:stretch/>
        </p:blipFill>
        <p:spPr bwMode="auto">
          <a:xfrm>
            <a:off x="4206240" y="2603500"/>
            <a:ext cx="6118606" cy="41216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0865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Les </a:t>
            </a:r>
            <a:r>
              <a:rPr lang="fr-CA" dirty="0" smtClean="0"/>
              <a:t>défis sectoriels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/>
              <a:t>L'économie (les tarifs)</a:t>
            </a:r>
          </a:p>
          <a:p>
            <a:endParaRPr lang="fr-CA" dirty="0"/>
          </a:p>
          <a:p>
            <a:pPr lvl="1"/>
            <a:r>
              <a:rPr lang="fr-CA" dirty="0"/>
              <a:t>Conséquences:</a:t>
            </a:r>
          </a:p>
          <a:p>
            <a:pPr lvl="2"/>
            <a:r>
              <a:rPr lang="fr-CA" dirty="0"/>
              <a:t>Programmes d’appuis aux entreprises</a:t>
            </a:r>
          </a:p>
          <a:p>
            <a:pPr lvl="2"/>
            <a:r>
              <a:rPr lang="fr-CA" dirty="0"/>
              <a:t>Programmes d’appuis aux travailleuses et travailleurs</a:t>
            </a:r>
          </a:p>
          <a:p>
            <a:pPr lvl="2"/>
            <a:r>
              <a:rPr lang="fr-CA" dirty="0"/>
              <a:t>Fiscalité</a:t>
            </a:r>
          </a:p>
          <a:p>
            <a:pPr lvl="2"/>
            <a:r>
              <a:rPr lang="fr-CA" dirty="0"/>
              <a:t>Tarifs de contrepartie (fédéral) – cercle vicieux</a:t>
            </a:r>
          </a:p>
        </p:txBody>
      </p:sp>
      <p:pic>
        <p:nvPicPr>
          <p:cNvPr id="5" name="Image 4" descr="https://steanne.bleufm.ca/wp-content/uploads/2024/09/chomag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576" y="2920580"/>
            <a:ext cx="3297144" cy="27821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019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Les </a:t>
            </a:r>
            <a:r>
              <a:rPr lang="fr-CA" dirty="0" smtClean="0"/>
              <a:t>défis sectoriels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54954" y="2457196"/>
            <a:ext cx="8825659" cy="4227689"/>
          </a:xfrm>
        </p:spPr>
        <p:txBody>
          <a:bodyPr>
            <a:normAutofit fontScale="92500" lnSpcReduction="20000"/>
          </a:bodyPr>
          <a:lstStyle/>
          <a:p>
            <a:r>
              <a:rPr lang="fr-CA" dirty="0"/>
              <a:t>L’économie (l’agriculture)</a:t>
            </a:r>
          </a:p>
          <a:p>
            <a:endParaRPr lang="fr-CA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fr-CA" dirty="0"/>
              <a:t>Au Québec, les recettes monétaires agricoles </a:t>
            </a: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r-CA" dirty="0"/>
              <a:t>	tirées du marché ont totalisé 11,8 G$ en </a:t>
            </a:r>
            <a:r>
              <a:rPr lang="fr-CA" dirty="0" smtClean="0"/>
              <a:t>2023;</a:t>
            </a:r>
            <a:endParaRPr lang="fr-CA" dirty="0"/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r-CA" dirty="0"/>
              <a:t>	Avec les paiements de programmes gouvernementaux</a:t>
            </a: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r-CA" dirty="0"/>
              <a:t>	 de 1,2 G$, les recettes monétaires agricoles totales </a:t>
            </a: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r-CA" dirty="0"/>
              <a:t>	se chiffrent à 13,1 G$ </a:t>
            </a:r>
            <a:r>
              <a:rPr lang="fr-CA" dirty="0" smtClean="0"/>
              <a:t>;</a:t>
            </a:r>
            <a:endParaRPr lang="fr-CA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fr-CA" dirty="0"/>
              <a:t>29 380 exploitations (lait, céréales, acériculture/73 %</a:t>
            </a: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r-CA" dirty="0"/>
              <a:t>	 de la quantité mondiale de sirop d’érable);</a:t>
            </a: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r-CA" dirty="0"/>
              <a:t>	42 265 agricultrices et agriculteurs</a:t>
            </a:r>
            <a:r>
              <a:rPr lang="fr-CA" b="1" dirty="0"/>
              <a:t> </a:t>
            </a:r>
            <a:r>
              <a:rPr lang="fr-CA" dirty="0"/>
              <a:t>(51 % : revenu annuel de</a:t>
            </a: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r-CA" dirty="0"/>
              <a:t>	 moins de 100 000 </a:t>
            </a:r>
            <a:r>
              <a:rPr lang="fr-CA" dirty="0" smtClean="0"/>
              <a:t>$);</a:t>
            </a:r>
            <a:endParaRPr lang="fr-CA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fr-CA" dirty="0"/>
              <a:t>Nous transformons 66 % de notre production agricole,</a:t>
            </a: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r-CA" dirty="0"/>
              <a:t>	 comparativement à 30 à 35 % dans le reste du Canada.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fr-CA" dirty="0"/>
              <a:t>Depuis 2010, une balance commerciale agroalimentaire</a:t>
            </a: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r-CA" dirty="0"/>
              <a:t>	 positive (1,3 milliards </a:t>
            </a:r>
            <a:r>
              <a:rPr lang="fr-CA" dirty="0" smtClean="0"/>
              <a:t>$);</a:t>
            </a:r>
            <a:r>
              <a:rPr lang="fr-CA" dirty="0"/>
              <a:t> 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fr-CA" dirty="0"/>
              <a:t>Offices de mise en marché</a:t>
            </a:r>
          </a:p>
        </p:txBody>
      </p:sp>
      <p:pic>
        <p:nvPicPr>
          <p:cNvPr id="5" name="Image 4" descr="https://www.mapaq.gouv.qc.ca/SiteCollectionImages/Statistiques/Images2024/agricultur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573" y="2457196"/>
            <a:ext cx="4450080" cy="39825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031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Les </a:t>
            </a:r>
            <a:r>
              <a:rPr lang="fr-CA" dirty="0" smtClean="0"/>
              <a:t>défis sectoriels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1600" dirty="0"/>
              <a:t>L’économie (l’agriculture)</a:t>
            </a:r>
          </a:p>
          <a:p>
            <a:pPr lvl="1"/>
            <a:r>
              <a:rPr lang="fr-CA" sz="1400" dirty="0"/>
              <a:t>En USD</a:t>
            </a:r>
          </a:p>
          <a:p>
            <a:pPr lvl="1"/>
            <a:r>
              <a:rPr lang="fr-CA" sz="1400" dirty="0"/>
              <a:t>Selon les données du Us </a:t>
            </a:r>
            <a:r>
              <a:rPr lang="fr-CA" sz="1400" dirty="0" err="1"/>
              <a:t>Census</a:t>
            </a:r>
            <a:endParaRPr lang="fr-CA" sz="1400" dirty="0"/>
          </a:p>
          <a:p>
            <a:pPr marL="457200" lvl="1" indent="0">
              <a:buNone/>
            </a:pPr>
            <a:r>
              <a:rPr lang="fr-CA" sz="1400" dirty="0"/>
              <a:t> Bureau</a:t>
            </a:r>
          </a:p>
          <a:p>
            <a:r>
              <a:rPr lang="fr-CA" sz="1600" dirty="0"/>
              <a:t>Produits agricoles américains exportés </a:t>
            </a:r>
          </a:p>
          <a:p>
            <a:pPr marL="0" indent="0">
              <a:buNone/>
            </a:pPr>
            <a:r>
              <a:rPr lang="fr-CA" sz="1600" dirty="0"/>
              <a:t>		vers le Canada = </a:t>
            </a:r>
            <a:r>
              <a:rPr lang="fr-CA" sz="1600" b="1" dirty="0"/>
              <a:t>32 G$ US</a:t>
            </a:r>
            <a:r>
              <a:rPr lang="fr-CA" sz="1600" dirty="0"/>
              <a:t>, </a:t>
            </a:r>
          </a:p>
          <a:p>
            <a:r>
              <a:rPr lang="fr-CA" sz="1600" dirty="0"/>
              <a:t>Produits agricoles canadiens importés </a:t>
            </a:r>
          </a:p>
          <a:p>
            <a:pPr marL="0" indent="0">
              <a:buNone/>
            </a:pPr>
            <a:r>
              <a:rPr lang="fr-CA" sz="1600" dirty="0"/>
              <a:t>	par les États-Unis – </a:t>
            </a:r>
            <a:r>
              <a:rPr lang="fr-CA" sz="1600" b="1" dirty="0"/>
              <a:t>40,5 G$ US</a:t>
            </a:r>
            <a:r>
              <a:rPr lang="fr-CA" sz="1600" dirty="0"/>
              <a:t> </a:t>
            </a:r>
            <a:endParaRPr lang="fr-CA" dirty="0"/>
          </a:p>
          <a:p>
            <a:pPr lvl="1"/>
            <a:endParaRPr lang="fr-CA" dirty="0"/>
          </a:p>
          <a:p>
            <a:pPr lvl="1"/>
            <a:endParaRPr lang="fr-CA" dirty="0"/>
          </a:p>
        </p:txBody>
      </p:sp>
      <p:pic>
        <p:nvPicPr>
          <p:cNvPr id="1026" name="Picture 2" descr="La description de cette image sui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827" y="2603500"/>
            <a:ext cx="6119786" cy="395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81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Les </a:t>
            </a:r>
            <a:r>
              <a:rPr lang="fr-CA" dirty="0" smtClean="0"/>
              <a:t>défis sectoriels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1600" dirty="0"/>
              <a:t>L’économie (l’agriculture)</a:t>
            </a:r>
          </a:p>
          <a:p>
            <a:pPr lvl="1"/>
            <a:r>
              <a:rPr lang="fr-CA" sz="1400" dirty="0"/>
              <a:t>En USD</a:t>
            </a:r>
          </a:p>
          <a:p>
            <a:pPr lvl="1"/>
            <a:r>
              <a:rPr lang="fr-CA" sz="1400" dirty="0"/>
              <a:t>Selon les données du Us </a:t>
            </a:r>
            <a:r>
              <a:rPr lang="fr-CA" sz="1400" dirty="0" err="1"/>
              <a:t>Census</a:t>
            </a:r>
            <a:endParaRPr lang="fr-CA" sz="1400" dirty="0"/>
          </a:p>
          <a:p>
            <a:pPr marL="457200" lvl="1" indent="0">
              <a:buNone/>
            </a:pPr>
            <a:r>
              <a:rPr lang="fr-CA" sz="1400" dirty="0"/>
              <a:t> Bureau</a:t>
            </a:r>
          </a:p>
          <a:p>
            <a:pPr lvl="1"/>
            <a:endParaRPr lang="fr-CA" dirty="0"/>
          </a:p>
          <a:p>
            <a:pPr lvl="1"/>
            <a:endParaRPr lang="fr-CA" dirty="0"/>
          </a:p>
        </p:txBody>
      </p:sp>
      <p:pic>
        <p:nvPicPr>
          <p:cNvPr id="6" name="Image 5" descr="La description de cette image suit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792" y="2340864"/>
            <a:ext cx="6319726" cy="43108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804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Les </a:t>
            </a:r>
            <a:r>
              <a:rPr lang="fr-CA" dirty="0" smtClean="0"/>
              <a:t>défis sectoriels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54954" y="2603500"/>
            <a:ext cx="10366486" cy="4254500"/>
          </a:xfrm>
        </p:spPr>
        <p:txBody>
          <a:bodyPr>
            <a:normAutofit fontScale="92500" lnSpcReduction="10000"/>
          </a:bodyPr>
          <a:lstStyle/>
          <a:p>
            <a:r>
              <a:rPr lang="fr-CA" sz="2000" dirty="0"/>
              <a:t>L’économie (l’agriculture)</a:t>
            </a:r>
          </a:p>
          <a:p>
            <a:pPr lvl="1"/>
            <a:r>
              <a:rPr lang="fr-CA" sz="1800" dirty="0"/>
              <a:t>Conséquences</a:t>
            </a:r>
          </a:p>
          <a:p>
            <a:pPr lvl="2"/>
            <a:r>
              <a:rPr lang="fr-CA" sz="1800" dirty="0"/>
              <a:t>Repenser:</a:t>
            </a:r>
          </a:p>
          <a:p>
            <a:pPr lvl="3"/>
            <a:r>
              <a:rPr lang="fr-CA" sz="1600" dirty="0"/>
              <a:t>Chaînes d’approvisionnement intégrées (porc) </a:t>
            </a:r>
          </a:p>
          <a:p>
            <a:pPr lvl="3"/>
            <a:r>
              <a:rPr lang="fr-CA" sz="1600" dirty="0"/>
              <a:t>Offices de mise en marché (producteurs laitiers)</a:t>
            </a:r>
          </a:p>
          <a:p>
            <a:pPr lvl="2"/>
            <a:r>
              <a:rPr lang="fr-CA" sz="1800" dirty="0"/>
              <a:t>Par rapport à l’UE</a:t>
            </a:r>
          </a:p>
          <a:p>
            <a:pPr lvl="2"/>
            <a:r>
              <a:rPr lang="fr-CA" sz="1800" dirty="0"/>
              <a:t>Monnaie d’échange? </a:t>
            </a:r>
          </a:p>
          <a:p>
            <a:pPr lvl="3"/>
            <a:r>
              <a:rPr lang="fr-CA" sz="1800" dirty="0"/>
              <a:t>Le Québec n’est pas seul:</a:t>
            </a:r>
            <a:r>
              <a:rPr lang="en-US" sz="1800" dirty="0"/>
              <a:t> </a:t>
            </a:r>
          </a:p>
          <a:p>
            <a:pPr lvl="3"/>
            <a:r>
              <a:rPr lang="en-US" sz="1800" dirty="0"/>
              <a:t>Alberta (2023) </a:t>
            </a:r>
          </a:p>
          <a:p>
            <a:pPr lvl="4"/>
            <a:r>
              <a:rPr lang="fr-CA" sz="1700" dirty="0"/>
              <a:t>A exporté près de 50% de ses produits agricoles aux États-Unis (8 798 milliards$)</a:t>
            </a:r>
          </a:p>
          <a:p>
            <a:pPr lvl="4"/>
            <a:r>
              <a:rPr lang="fr-CA" sz="1700" dirty="0"/>
              <a:t>90% de sa viande de bœuf et 100% des exportations de bétail sur pied</a:t>
            </a:r>
          </a:p>
          <a:p>
            <a:pPr lvl="4"/>
            <a:r>
              <a:rPr lang="fr-CA" sz="1700" dirty="0"/>
              <a:t>85% des récoltes de canola exportées</a:t>
            </a:r>
          </a:p>
          <a:p>
            <a:pPr lvl="1"/>
            <a:endParaRPr lang="fr-CA" dirty="0"/>
          </a:p>
        </p:txBody>
      </p:sp>
      <p:pic>
        <p:nvPicPr>
          <p:cNvPr id="7" name="Image 6" descr="Accueil | Musée de l'agriculture et de l'alimentation du Canad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353" y="2926229"/>
            <a:ext cx="4240306" cy="23879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489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Les </a:t>
            </a:r>
            <a:r>
              <a:rPr lang="fr-CA" dirty="0" smtClean="0"/>
              <a:t>défis sectoriels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La sécurité: l’OTAN – 5% du PIB (déclaration de Davos)</a:t>
            </a:r>
          </a:p>
          <a:p>
            <a:pPr lvl="1"/>
            <a:endParaRPr lang="fr-CA" dirty="0"/>
          </a:p>
          <a:p>
            <a:pPr lvl="1"/>
            <a:r>
              <a:rPr lang="fr-CA" dirty="0"/>
              <a:t>Dépenses militaires actuelles: 1,37% = 26 500 000 000$</a:t>
            </a:r>
          </a:p>
          <a:p>
            <a:pPr lvl="1"/>
            <a:r>
              <a:rPr lang="fr-CA" dirty="0"/>
              <a:t>Dépenses militaires à 5% = 96 715 000 000$</a:t>
            </a:r>
          </a:p>
          <a:p>
            <a:pPr lvl="1"/>
            <a:endParaRPr lang="fr-CA" dirty="0"/>
          </a:p>
          <a:p>
            <a:pPr lvl="1"/>
            <a:r>
              <a:rPr lang="fr-CA" dirty="0"/>
              <a:t>Conséquence:</a:t>
            </a:r>
          </a:p>
          <a:p>
            <a:pPr lvl="2"/>
            <a:r>
              <a:rPr lang="fr-CA" dirty="0"/>
              <a:t>Augmentation du budget canadien: 70 215 000 000$</a:t>
            </a:r>
          </a:p>
          <a:p>
            <a:pPr lvl="3"/>
            <a:r>
              <a:rPr lang="fr-CA" dirty="0"/>
              <a:t>(ou coupures équivalentes dans les autres ministères)</a:t>
            </a:r>
          </a:p>
          <a:p>
            <a:pPr lvl="2"/>
            <a:r>
              <a:rPr lang="fr-CA" dirty="0"/>
              <a:t>Déficit actuel du Canada: 62 000 000 000$</a:t>
            </a:r>
          </a:p>
        </p:txBody>
      </p:sp>
      <p:pic>
        <p:nvPicPr>
          <p:cNvPr id="11266" name="Picture 2" descr="Trump looking to put troops near Canadian border amid coronavirus fears -  National | Globalnews.c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113" y="3953435"/>
            <a:ext cx="4122602" cy="231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32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Les </a:t>
            </a:r>
            <a:r>
              <a:rPr lang="fr-CA" dirty="0" smtClean="0"/>
              <a:t>défis sectoriels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CA" dirty="0"/>
              <a:t>La sécurité</a:t>
            </a:r>
          </a:p>
          <a:p>
            <a:pPr lvl="1"/>
            <a:r>
              <a:rPr lang="fr-CA" dirty="0"/>
              <a:t>La frontière: gestion inversée</a:t>
            </a:r>
          </a:p>
          <a:p>
            <a:pPr lvl="1"/>
            <a:r>
              <a:rPr lang="fr-CA" dirty="0"/>
              <a:t>Le Nord et l’Arctique:</a:t>
            </a:r>
          </a:p>
          <a:p>
            <a:pPr lvl="2"/>
            <a:r>
              <a:rPr lang="fr-CA" dirty="0"/>
              <a:t>Ressources</a:t>
            </a:r>
          </a:p>
          <a:p>
            <a:pPr lvl="2"/>
            <a:r>
              <a:rPr lang="fr-CA" dirty="0"/>
              <a:t>Passage du Nord-ouest</a:t>
            </a:r>
          </a:p>
          <a:p>
            <a:pPr lvl="2"/>
            <a:r>
              <a:rPr lang="fr-CA" dirty="0"/>
              <a:t>Défense</a:t>
            </a:r>
          </a:p>
          <a:p>
            <a:pPr lvl="1"/>
            <a:r>
              <a:rPr lang="fr-CA" dirty="0"/>
              <a:t>NORAD?</a:t>
            </a:r>
          </a:p>
          <a:p>
            <a:pPr lvl="1"/>
            <a:endParaRPr lang="fr-CA" dirty="0"/>
          </a:p>
          <a:p>
            <a:pPr lvl="1"/>
            <a:endParaRPr lang="fr-CA" dirty="0"/>
          </a:p>
          <a:p>
            <a:pPr lvl="1"/>
            <a:r>
              <a:rPr lang="fr-CA" dirty="0"/>
              <a:t>Le syndrome du Groenland: « Nous avons besoin du territoire pour des raisons de sécurité nationale »</a:t>
            </a:r>
          </a:p>
        </p:txBody>
      </p:sp>
      <p:pic>
        <p:nvPicPr>
          <p:cNvPr id="5" name="Image 4" descr="II. Notre vision pour la Défense - Canada.c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506" y="2939677"/>
            <a:ext cx="3272116" cy="25232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973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Les </a:t>
            </a:r>
            <a:r>
              <a:rPr lang="fr-CA" dirty="0" smtClean="0"/>
              <a:t>défis sectoriels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CA" dirty="0"/>
              <a:t>La sécurité</a:t>
            </a:r>
          </a:p>
          <a:p>
            <a:pPr lvl="1"/>
            <a:r>
              <a:rPr lang="fr-CA" dirty="0" smtClean="0"/>
              <a:t>Le </a:t>
            </a:r>
            <a:r>
              <a:rPr lang="fr-CA" dirty="0"/>
              <a:t>Nord et l’Arctique</a:t>
            </a:r>
            <a:r>
              <a:rPr lang="fr-CA" dirty="0" smtClean="0"/>
              <a:t>:</a:t>
            </a:r>
          </a:p>
          <a:p>
            <a:pPr marL="457200" lvl="1" indent="0">
              <a:buNone/>
            </a:pPr>
            <a:r>
              <a:rPr lang="fr-CA" dirty="0" smtClean="0"/>
              <a:t>	Loin de la lubie…</a:t>
            </a:r>
          </a:p>
          <a:p>
            <a:pPr lvl="1"/>
            <a:endParaRPr lang="fr-CA" dirty="0"/>
          </a:p>
          <a:p>
            <a:pPr lvl="1"/>
            <a:endParaRPr lang="fr-CA" dirty="0" smtClean="0"/>
          </a:p>
          <a:p>
            <a:pPr lvl="1"/>
            <a:endParaRPr lang="fr-CA" dirty="0"/>
          </a:p>
          <a:p>
            <a:pPr lvl="1"/>
            <a:endParaRPr lang="fr-CA" dirty="0" smtClean="0"/>
          </a:p>
          <a:p>
            <a:pPr lvl="1"/>
            <a:endParaRPr lang="fr-CA" dirty="0"/>
          </a:p>
          <a:p>
            <a:pPr lvl="1"/>
            <a:endParaRPr lang="fr-CA" dirty="0" smtClean="0"/>
          </a:p>
          <a:p>
            <a:pPr marL="457200" lvl="1" indent="0">
              <a:spcBef>
                <a:spcPts val="0"/>
              </a:spcBef>
              <a:buNone/>
            </a:pPr>
            <a:endParaRPr lang="fr-CA" sz="1100" dirty="0" smtClean="0">
              <a:solidFill>
                <a:schemeClr val="tx1"/>
              </a:solidFill>
              <a:hlinkClick r:id="rId2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fr-CA" sz="1100" dirty="0">
              <a:solidFill>
                <a:schemeClr val="tx1"/>
              </a:solidFill>
              <a:hlinkClick r:id="rId2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fr-CA" sz="1100" dirty="0" smtClean="0">
              <a:solidFill>
                <a:schemeClr val="tx1"/>
              </a:solidFill>
              <a:hlinkClick r:id="rId2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fr-CA" sz="1100" dirty="0" smtClean="0">
              <a:solidFill>
                <a:schemeClr val="tx1"/>
              </a:solidFill>
              <a:hlinkClick r:id="rId2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fr-CA" sz="1100" dirty="0" smtClean="0">
                <a:solidFill>
                  <a:schemeClr val="tx1"/>
                </a:solidFill>
                <a:hlinkClick r:id="rId2"/>
              </a:rPr>
              <a:t>Journal de Montréal, 1</a:t>
            </a:r>
            <a:r>
              <a:rPr lang="fr-CA" sz="1100" baseline="30000" dirty="0" smtClean="0">
                <a:solidFill>
                  <a:schemeClr val="tx1"/>
                </a:solidFill>
                <a:hlinkClick r:id="rId2"/>
              </a:rPr>
              <a:t>er</a:t>
            </a:r>
            <a:r>
              <a:rPr lang="fr-CA" sz="1100" dirty="0" smtClean="0">
                <a:solidFill>
                  <a:schemeClr val="tx1"/>
                </a:solidFill>
                <a:hlinkClick r:id="rId2"/>
              </a:rPr>
              <a:t> mars 2022</a:t>
            </a:r>
          </a:p>
        </p:txBody>
      </p:sp>
      <p:pic>
        <p:nvPicPr>
          <p:cNvPr id="6" name="Image 5" descr="Bases militaires réactivées: des armes russes à nos portes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" b="705"/>
          <a:stretch/>
        </p:blipFill>
        <p:spPr bwMode="auto">
          <a:xfrm>
            <a:off x="4961965" y="2371165"/>
            <a:ext cx="5351928" cy="42084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139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Pylônes métalliques à triangles portant des câbles électriques aériens ..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72" y="3522758"/>
            <a:ext cx="3160058" cy="246118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Les </a:t>
            </a:r>
            <a:r>
              <a:rPr lang="fr-CA" dirty="0" smtClean="0"/>
              <a:t>défis transversaux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83754" y="3045200"/>
            <a:ext cx="8825659" cy="3416300"/>
          </a:xfrm>
        </p:spPr>
        <p:txBody>
          <a:bodyPr>
            <a:normAutofit lnSpcReduction="10000"/>
          </a:bodyPr>
          <a:lstStyle/>
          <a:p>
            <a:r>
              <a:rPr lang="fr-CA" dirty="0" smtClean="0"/>
              <a:t>L’énergie – principales monnaie d’échange?</a:t>
            </a:r>
          </a:p>
          <a:p>
            <a:pPr lvl="1"/>
            <a:r>
              <a:rPr lang="fr-CA" dirty="0" smtClean="0"/>
              <a:t>Carrefour de la politique, de l’économie et de l’environnement: plus que jamais</a:t>
            </a:r>
          </a:p>
          <a:p>
            <a:pPr lvl="1"/>
            <a:r>
              <a:rPr lang="fr-CA" dirty="0" smtClean="0"/>
              <a:t>Électricité: </a:t>
            </a:r>
          </a:p>
          <a:p>
            <a:pPr lvl="2"/>
            <a:r>
              <a:rPr lang="fr-CA" dirty="0" smtClean="0"/>
              <a:t>Plafonner les tarifs (projet de loi 69 viendrait-il accentuer les problèmes)?</a:t>
            </a:r>
          </a:p>
          <a:p>
            <a:pPr lvl="2"/>
            <a:r>
              <a:rPr lang="fr-CA" dirty="0" smtClean="0"/>
              <a:t>Honorer nos engagements ou restreindre l’exportation?</a:t>
            </a:r>
          </a:p>
          <a:p>
            <a:pPr lvl="2"/>
            <a:r>
              <a:rPr lang="fr-CA" dirty="0" smtClean="0"/>
              <a:t>Impact direct sur les finances publiques et la politique de développement industriel</a:t>
            </a:r>
          </a:p>
          <a:p>
            <a:pPr lvl="1"/>
            <a:r>
              <a:rPr lang="fr-CA" dirty="0" smtClean="0"/>
              <a:t>Ressources fossiles: </a:t>
            </a:r>
          </a:p>
          <a:p>
            <a:pPr lvl="2"/>
            <a:r>
              <a:rPr lang="fr-CA" dirty="0" smtClean="0"/>
              <a:t>Nécessité de diversification des marchés?</a:t>
            </a:r>
          </a:p>
          <a:p>
            <a:pPr lvl="2"/>
            <a:r>
              <a:rPr lang="fr-CA" dirty="0" smtClean="0"/>
              <a:t>GNL, pipeline Énergie Est? (enjeux climatiques, parc marin du Saguenay, fuites)</a:t>
            </a:r>
          </a:p>
          <a:p>
            <a:pPr lvl="1"/>
            <a:r>
              <a:rPr lang="fr-CA" dirty="0" smtClean="0"/>
              <a:t>Électricité vs Pétrole = Québec vs Alberta/Terre-Neuve; priorités fédérales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83880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Ce dont nous allons parler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/>
              <a:t>Éléments du programme de Donald Trump</a:t>
            </a:r>
          </a:p>
          <a:p>
            <a:r>
              <a:rPr lang="fr-CA" dirty="0"/>
              <a:t>Sa vision du Canada</a:t>
            </a:r>
          </a:p>
          <a:p>
            <a:r>
              <a:rPr lang="fr-CA" dirty="0"/>
              <a:t>Les </a:t>
            </a:r>
            <a:r>
              <a:rPr lang="fr-CA" dirty="0" smtClean="0"/>
              <a:t>défis </a:t>
            </a:r>
            <a:r>
              <a:rPr lang="fr-CA" dirty="0" smtClean="0"/>
              <a:t>sectoriels</a:t>
            </a:r>
          </a:p>
          <a:p>
            <a:pPr lvl="1"/>
            <a:r>
              <a:rPr lang="fr-CA" dirty="0" smtClean="0"/>
              <a:t>Santé, économie (tarifs), agriculture, sécurité</a:t>
            </a:r>
            <a:endParaRPr lang="fr-CA" dirty="0"/>
          </a:p>
          <a:p>
            <a:r>
              <a:rPr lang="fr-CA" dirty="0"/>
              <a:t>Les </a:t>
            </a:r>
            <a:r>
              <a:rPr lang="fr-CA" dirty="0" smtClean="0"/>
              <a:t>défis </a:t>
            </a:r>
            <a:r>
              <a:rPr lang="fr-CA" dirty="0" smtClean="0"/>
              <a:t>transversaux</a:t>
            </a:r>
          </a:p>
          <a:p>
            <a:pPr lvl="1"/>
            <a:r>
              <a:rPr lang="fr-CA" smtClean="0"/>
              <a:t>Énergie, </a:t>
            </a:r>
            <a:r>
              <a:rPr lang="fr-CA" dirty="0" smtClean="0"/>
              <a:t>i</a:t>
            </a:r>
            <a:r>
              <a:rPr lang="fr-CA" dirty="0" smtClean="0"/>
              <a:t>mmigration, e</a:t>
            </a:r>
            <a:r>
              <a:rPr lang="fr-CA" dirty="0" smtClean="0"/>
              <a:t>nvironnement, o</a:t>
            </a:r>
            <a:r>
              <a:rPr lang="fr-CA" dirty="0" smtClean="0"/>
              <a:t>rdre mondial</a:t>
            </a:r>
            <a:endParaRPr lang="fr-CA" dirty="0"/>
          </a:p>
          <a:p>
            <a:r>
              <a:rPr lang="fr-CA" dirty="0"/>
              <a:t>L’effet domino</a:t>
            </a:r>
          </a:p>
          <a:p>
            <a:r>
              <a:rPr lang="fr-CA" dirty="0"/>
              <a:t>Conclusion</a:t>
            </a:r>
          </a:p>
        </p:txBody>
      </p:sp>
      <p:pic>
        <p:nvPicPr>
          <p:cNvPr id="5" name="Image 4" descr="Avec le président élu des États-Unis, Donald Trump, pour discuter du  contrôle des frontières canadiennes et des tarifs sur les produits  canadiens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141" y="2603500"/>
            <a:ext cx="4129087" cy="2959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051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Les </a:t>
            </a:r>
            <a:r>
              <a:rPr lang="fr-CA" dirty="0" smtClean="0"/>
              <a:t>défis transversaux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L’énergie – principales monnaie d’échange?</a:t>
            </a:r>
          </a:p>
          <a:p>
            <a:endParaRPr lang="fr-CA" dirty="0"/>
          </a:p>
          <a:p>
            <a:r>
              <a:rPr lang="fr-CA" dirty="0" smtClean="0"/>
              <a:t>Conséquences:</a:t>
            </a:r>
          </a:p>
          <a:p>
            <a:pPr lvl="1"/>
            <a:r>
              <a:rPr lang="fr-CA" dirty="0" smtClean="0"/>
              <a:t>Réévaluer l’apport d’Hydro-Québec (budget du Québec)</a:t>
            </a:r>
          </a:p>
          <a:p>
            <a:pPr lvl="1"/>
            <a:r>
              <a:rPr lang="fr-CA" dirty="0"/>
              <a:t>Repenser la politique de développement industriel</a:t>
            </a:r>
          </a:p>
          <a:p>
            <a:pPr lvl="1"/>
            <a:r>
              <a:rPr lang="fr-CA" dirty="0" smtClean="0"/>
              <a:t>Réévaluer les politiques environnementales</a:t>
            </a:r>
          </a:p>
          <a:p>
            <a:endParaRPr lang="fr-CA" dirty="0" smtClean="0"/>
          </a:p>
        </p:txBody>
      </p:sp>
      <p:pic>
        <p:nvPicPr>
          <p:cNvPr id="1028" name="Picture 4" descr="En plus des enjeux climatiques, le projet GNL Québec a été critiqué en raison de l’augmentation du trafic commercial qu’il entraînerait dans le parc marin du Saguenay–Saint-Laurent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5" t="9224" r="10524" b="6273"/>
          <a:stretch/>
        </p:blipFill>
        <p:spPr bwMode="auto">
          <a:xfrm>
            <a:off x="7705164" y="4276164"/>
            <a:ext cx="4074459" cy="258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98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Les </a:t>
            </a:r>
            <a:r>
              <a:rPr lang="fr-CA" dirty="0" smtClean="0"/>
              <a:t>défis transversaux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11202" y="2657288"/>
            <a:ext cx="6200586" cy="3918324"/>
          </a:xfrm>
        </p:spPr>
        <p:txBody>
          <a:bodyPr>
            <a:normAutofit fontScale="92500" lnSpcReduction="10000"/>
          </a:bodyPr>
          <a:lstStyle/>
          <a:p>
            <a:r>
              <a:rPr lang="fr-CA" dirty="0" smtClean="0"/>
              <a:t>L’immigration</a:t>
            </a:r>
          </a:p>
          <a:p>
            <a:pPr lvl="1"/>
            <a:r>
              <a:rPr lang="fr-CA" dirty="0" smtClean="0"/>
              <a:t>Pays refuge (groupes ciblés (Haïti, droit du sol, LGBTQ+), exode avant déportation)</a:t>
            </a:r>
          </a:p>
          <a:p>
            <a:pPr lvl="2"/>
            <a:r>
              <a:rPr lang="fr-CA" dirty="0" smtClean="0"/>
              <a:t>Déportation réelle; crainte de déportation ou de privation des droits</a:t>
            </a:r>
          </a:p>
          <a:p>
            <a:pPr lvl="2"/>
            <a:r>
              <a:rPr lang="fr-CA" dirty="0" smtClean="0"/>
              <a:t>Nouveaux types de réfugiés</a:t>
            </a:r>
          </a:p>
          <a:p>
            <a:pPr lvl="1"/>
            <a:r>
              <a:rPr lang="fr-CA" dirty="0" smtClean="0"/>
              <a:t>Pays de transit</a:t>
            </a:r>
          </a:p>
          <a:p>
            <a:pPr lvl="1"/>
            <a:r>
              <a:rPr lang="fr-CA" dirty="0" smtClean="0"/>
              <a:t>Nouveaux demandeurs d’asile?</a:t>
            </a:r>
          </a:p>
          <a:p>
            <a:pPr lvl="2"/>
            <a:r>
              <a:rPr lang="fr-CA" dirty="0"/>
              <a:t>Les </a:t>
            </a:r>
            <a:r>
              <a:rPr lang="fr-CA" dirty="0" err="1"/>
              <a:t>demandeurs·euses</a:t>
            </a:r>
            <a:r>
              <a:rPr lang="fr-CA" dirty="0"/>
              <a:t> d’asile sont des personnes qui ont quitté leur pays et demandent à être protégées de persécutions et de graves atteintes aux droits humains commises dans un autre </a:t>
            </a:r>
            <a:r>
              <a:rPr lang="fr-CA" dirty="0" smtClean="0"/>
              <a:t>pays</a:t>
            </a:r>
            <a:r>
              <a:rPr lang="fr-CA" dirty="0"/>
              <a:t> </a:t>
            </a:r>
            <a:r>
              <a:rPr lang="fr-CA" dirty="0" smtClean="0"/>
              <a:t>(Amnistie internationale)</a:t>
            </a:r>
          </a:p>
          <a:p>
            <a:pPr lvl="2"/>
            <a:r>
              <a:rPr lang="fr-CA" dirty="0" smtClean="0"/>
              <a:t>Décret présidentiel stoppant </a:t>
            </a:r>
            <a:r>
              <a:rPr lang="fr-CA" dirty="0"/>
              <a:t>de fait l’arrivée aux États-Unis des milliers de réfugiés à travers le monde ayant demandé l’asile, y compris ceux qui l’ont déjà obtenue.</a:t>
            </a:r>
            <a:endParaRPr lang="fr-CA" dirty="0" smtClean="0"/>
          </a:p>
        </p:txBody>
      </p:sp>
      <p:pic>
        <p:nvPicPr>
          <p:cNvPr id="5" name="Image 4" descr="How Has Immigration Changed in the Last 100 Years?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671" y="3792071"/>
            <a:ext cx="4016188" cy="17884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481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Les </a:t>
            </a:r>
            <a:r>
              <a:rPr lang="fr-CA" dirty="0" smtClean="0"/>
              <a:t>défis transversaux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54955" y="2474259"/>
            <a:ext cx="6671234" cy="4289611"/>
          </a:xfrm>
        </p:spPr>
        <p:txBody>
          <a:bodyPr>
            <a:normAutofit/>
          </a:bodyPr>
          <a:lstStyle/>
          <a:p>
            <a:pPr lvl="1"/>
            <a:r>
              <a:rPr lang="fr-CA" dirty="0" smtClean="0"/>
              <a:t>Travailleurs migrants</a:t>
            </a:r>
          </a:p>
          <a:p>
            <a:pPr lvl="1"/>
            <a:r>
              <a:rPr lang="fr-CA" dirty="0" smtClean="0"/>
              <a:t>Étudiants</a:t>
            </a:r>
          </a:p>
          <a:p>
            <a:pPr lvl="1"/>
            <a:r>
              <a:rPr lang="fr-CA" dirty="0" smtClean="0"/>
              <a:t>Entente sur les tiers pays sûrs: décision de la Cour suprême (juin 2023): </a:t>
            </a:r>
          </a:p>
          <a:p>
            <a:pPr lvl="2"/>
            <a:r>
              <a:rPr lang="fr-CA" dirty="0" smtClean="0"/>
              <a:t>la </a:t>
            </a:r>
            <a:r>
              <a:rPr lang="fr-CA" dirty="0"/>
              <a:t>validité constitutionnelle de la désignation des États-Unis comme tiers pays sûr en ce qu'elle répond aux principes de justice fondamentale énoncés à l'article 7 de la Charte (</a:t>
            </a:r>
            <a:r>
              <a:rPr lang="fr-CA" i="1" dirty="0"/>
              <a:t>Chacun a droit à la vie, à la liberté et à la sécurité de sa personne; il ne peut être porté atteinte à ce droit qu’en conformité avec les principes de justice fondamentale</a:t>
            </a:r>
            <a:r>
              <a:rPr lang="fr-CA" dirty="0" smtClean="0"/>
              <a:t>.)</a:t>
            </a:r>
          </a:p>
          <a:p>
            <a:pPr lvl="2"/>
            <a:r>
              <a:rPr lang="fr-CA" dirty="0"/>
              <a:t>En vertu de l'Entente sur les tiers pays sûrs (ETPS), le Canada et les États-Unis partagent la responsabilité de protéger les droits de la personne et les libertés fondamentales. </a:t>
            </a:r>
            <a:endParaRPr lang="fr-CA" dirty="0" smtClean="0"/>
          </a:p>
          <a:p>
            <a:pPr lvl="2"/>
            <a:r>
              <a:rPr lang="fr-CA" dirty="0" smtClean="0"/>
              <a:t>Les </a:t>
            </a:r>
            <a:r>
              <a:rPr lang="fr-CA" dirty="0"/>
              <a:t>demandeurs d’asile sont tenus de présenter leur demande dans le premier pays sûr où ils arrivent, à moins d’être visés par une exception prévue par l’Entente.</a:t>
            </a:r>
          </a:p>
        </p:txBody>
      </p:sp>
      <p:pic>
        <p:nvPicPr>
          <p:cNvPr id="5" name="Image 4" descr="D'où viennent les migrants du chemin Roxham? | JDM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494" y="3872753"/>
            <a:ext cx="3164542" cy="27042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287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Les </a:t>
            </a:r>
            <a:r>
              <a:rPr lang="fr-CA" dirty="0" smtClean="0"/>
              <a:t>défis transversaux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CA" dirty="0"/>
          </a:p>
          <a:p>
            <a:pPr lvl="1"/>
            <a:r>
              <a:rPr lang="fr-CA" dirty="0" smtClean="0"/>
              <a:t>Conséquences</a:t>
            </a:r>
          </a:p>
          <a:p>
            <a:pPr lvl="2"/>
            <a:r>
              <a:rPr lang="fr-CA" dirty="0" smtClean="0"/>
              <a:t>Dossier déjà complexe auquel il faut ajouter une nouvelle dimension</a:t>
            </a:r>
          </a:p>
          <a:p>
            <a:pPr lvl="2"/>
            <a:r>
              <a:rPr lang="fr-CA" dirty="0" smtClean="0"/>
              <a:t>Multisectoriel (SSS, éducation, travail, culture; fédéral/provincial)</a:t>
            </a:r>
          </a:p>
          <a:p>
            <a:pPr lvl="2"/>
            <a:r>
              <a:rPr lang="fr-CA" dirty="0" smtClean="0"/>
              <a:t>Nouvelle dimension: éviter que la question devienne une amorce</a:t>
            </a:r>
            <a:endParaRPr lang="fr-CA" dirty="0"/>
          </a:p>
        </p:txBody>
      </p:sp>
      <p:pic>
        <p:nvPicPr>
          <p:cNvPr id="5122" name="Picture 2" descr="Québec suspend l'immigration permanente : ce que vous devez savoir -  Maudits Françai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847" y="4888531"/>
            <a:ext cx="3255122" cy="176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40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Les </a:t>
            </a:r>
            <a:r>
              <a:rPr lang="fr-CA" dirty="0" smtClean="0"/>
              <a:t>défis transversaux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41694" y="2692401"/>
            <a:ext cx="7403260" cy="3883211"/>
          </a:xfrm>
        </p:spPr>
        <p:txBody>
          <a:bodyPr>
            <a:normAutofit lnSpcReduction="10000"/>
          </a:bodyPr>
          <a:lstStyle/>
          <a:p>
            <a:r>
              <a:rPr lang="fr-CA" dirty="0" smtClean="0"/>
              <a:t>L’environnement</a:t>
            </a:r>
          </a:p>
          <a:p>
            <a:pPr lvl="1"/>
            <a:r>
              <a:rPr lang="fr-CA" dirty="0" smtClean="0"/>
              <a:t>Retrait de l’Accord de Paris (décret)</a:t>
            </a:r>
          </a:p>
          <a:p>
            <a:pPr marL="1169988" lvl="1" indent="-228600"/>
            <a:r>
              <a:rPr lang="fr-CA" dirty="0" smtClean="0"/>
              <a:t>Les GES</a:t>
            </a:r>
          </a:p>
          <a:p>
            <a:pPr marL="1519238" lvl="2"/>
            <a:r>
              <a:rPr lang="fr-CA" dirty="0" smtClean="0"/>
              <a:t>Pollution transfrontalière</a:t>
            </a:r>
          </a:p>
          <a:p>
            <a:pPr marL="1519238" lvl="2"/>
            <a:r>
              <a:rPr lang="fr-CA" dirty="0" smtClean="0"/>
              <a:t>Accord sur les pluies acides a été obtenu à l’arraché par Brian Mulroney (1991)</a:t>
            </a:r>
          </a:p>
          <a:p>
            <a:pPr marL="1519238" lvl="2"/>
            <a:r>
              <a:rPr lang="fr-CA" dirty="0" smtClean="0"/>
              <a:t>Décret </a:t>
            </a:r>
            <a:r>
              <a:rPr lang="fr-CA" dirty="0"/>
              <a:t>levant les barrières étatiques qui limitent les émissions de gaz à effet de serre des </a:t>
            </a:r>
            <a:r>
              <a:rPr lang="fr-CA" dirty="0" smtClean="0"/>
              <a:t>véhicules</a:t>
            </a:r>
          </a:p>
          <a:p>
            <a:pPr marL="1519238" lvl="2"/>
            <a:r>
              <a:rPr lang="fr-CA" dirty="0" smtClean="0"/>
              <a:t>Suppression des </a:t>
            </a:r>
            <a:r>
              <a:rPr lang="fr-CA" dirty="0"/>
              <a:t>subventions fédérales pour l’implantation de stations de recharge pour véhicules </a:t>
            </a:r>
            <a:r>
              <a:rPr lang="fr-CA" dirty="0" smtClean="0"/>
              <a:t>électriques (décret)</a:t>
            </a:r>
            <a:endParaRPr lang="fr-CA" dirty="0" smtClean="0"/>
          </a:p>
          <a:p>
            <a:pPr marL="1519238" lvl="2"/>
            <a:r>
              <a:rPr lang="fr-CA" dirty="0" smtClean="0"/>
              <a:t>« Drill Baby Drill »</a:t>
            </a:r>
          </a:p>
          <a:p>
            <a:pPr marL="1119188" lvl="1"/>
            <a:r>
              <a:rPr lang="fr-CA" dirty="0" smtClean="0"/>
              <a:t>Risque: à quoi servent nos efforts? – Menace de recul des politiques publiques en matière d’environnement</a:t>
            </a:r>
          </a:p>
          <a:p>
            <a:endParaRPr lang="fr-CA" dirty="0"/>
          </a:p>
        </p:txBody>
      </p:sp>
      <p:pic>
        <p:nvPicPr>
          <p:cNvPr id="4" name="Image 3" descr="980+ Pluie Acide – Vidéos libres de droit 4K et HD - iStock | Volcan, Effet  de serr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71" y="3550021"/>
            <a:ext cx="3702422" cy="23816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653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Les </a:t>
            </a:r>
            <a:r>
              <a:rPr lang="fr-CA" dirty="0" smtClean="0"/>
              <a:t>défis transversaux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7073" y="2388346"/>
            <a:ext cx="6846046" cy="4469653"/>
          </a:xfrm>
        </p:spPr>
        <p:txBody>
          <a:bodyPr>
            <a:normAutofit fontScale="92500" lnSpcReduction="20000"/>
          </a:bodyPr>
          <a:lstStyle/>
          <a:p>
            <a:r>
              <a:rPr lang="fr-CA" dirty="0" smtClean="0"/>
              <a:t>L’environnement</a:t>
            </a:r>
          </a:p>
          <a:p>
            <a:pPr lvl="1"/>
            <a:r>
              <a:rPr lang="fr-CA" dirty="0" smtClean="0"/>
              <a:t>La Bourse carbone</a:t>
            </a:r>
          </a:p>
          <a:p>
            <a:pPr marL="1169988"/>
            <a:r>
              <a:rPr lang="fr-CA" sz="1400" dirty="0" smtClean="0"/>
              <a:t>2013: mise sur pied par le Québec d’un </a:t>
            </a:r>
            <a:r>
              <a:rPr lang="fr-CA" sz="1400" dirty="0"/>
              <a:t>système de plafonnement et d’échange de droits d’émission de gaz à effet de </a:t>
            </a:r>
            <a:r>
              <a:rPr lang="fr-CA" sz="1400" dirty="0" smtClean="0"/>
              <a:t>serre; </a:t>
            </a:r>
          </a:p>
          <a:p>
            <a:pPr marL="1169988"/>
            <a:r>
              <a:rPr lang="fr-CA" sz="1400" dirty="0" smtClean="0"/>
              <a:t>2014: </a:t>
            </a:r>
            <a:r>
              <a:rPr lang="fr-CA" sz="1400" dirty="0"/>
              <a:t>le Québec a lié son système à celui de la Californie, créant ainsi le plus grand marché du carbone en Amérique du Nord et le premier à avoir été conçu et à être géré par des gouvernements infranationaux de pays </a:t>
            </a:r>
            <a:r>
              <a:rPr lang="fr-CA" sz="1400" dirty="0" smtClean="0"/>
              <a:t>différents;</a:t>
            </a:r>
            <a:endParaRPr lang="fr-CA" sz="1400" dirty="0"/>
          </a:p>
          <a:p>
            <a:pPr marL="1169988"/>
            <a:r>
              <a:rPr lang="fr-CA" sz="1400" dirty="0" smtClean="0"/>
              <a:t>Outil </a:t>
            </a:r>
            <a:r>
              <a:rPr lang="fr-CA" sz="1400" dirty="0"/>
              <a:t>de fiscalité verte qui permet à la fois de réduire les émissions de GES et de développer des secteurs stratégiques pour </a:t>
            </a:r>
            <a:r>
              <a:rPr lang="fr-CA" sz="1400" dirty="0" smtClean="0"/>
              <a:t>l’économie;</a:t>
            </a:r>
          </a:p>
          <a:p>
            <a:pPr marL="1169988"/>
            <a:r>
              <a:rPr lang="fr-CA" sz="1400" dirty="0" smtClean="0"/>
              <a:t>15 octobre 2024: publication d’un avis de marché </a:t>
            </a:r>
            <a:r>
              <a:rPr lang="fr-CA" sz="1400" dirty="0"/>
              <a:t> </a:t>
            </a:r>
            <a:r>
              <a:rPr lang="fr-CA" sz="1400" dirty="0" smtClean="0"/>
              <a:t>afin </a:t>
            </a:r>
            <a:r>
              <a:rPr lang="fr-CA" sz="1400" dirty="0"/>
              <a:t>d’informer les parties prenantes des modifications réglementaires qui seront </a:t>
            </a:r>
            <a:r>
              <a:rPr lang="fr-CA" sz="1400" dirty="0" smtClean="0"/>
              <a:t>proposées</a:t>
            </a:r>
            <a:r>
              <a:rPr lang="fr-CA" sz="1400" dirty="0"/>
              <a:t>;</a:t>
            </a:r>
            <a:endParaRPr lang="fr-CA" sz="1400" dirty="0" smtClean="0"/>
          </a:p>
          <a:p>
            <a:pPr marL="1169988"/>
            <a:r>
              <a:rPr lang="fr-CA" sz="1400" dirty="0" smtClean="0"/>
              <a:t>Après y avoir adhéré, l’Ontario en est ressorti, en 2015, à l’initiative du premier ministre Doug Ford;</a:t>
            </a:r>
          </a:p>
          <a:p>
            <a:pPr marL="1169988"/>
            <a:r>
              <a:rPr lang="fr-CA" sz="1400" dirty="0" smtClean="0"/>
              <a:t>Opposée par </a:t>
            </a:r>
            <a:r>
              <a:rPr lang="fr-CA" sz="1400" dirty="0" smtClean="0"/>
              <a:t>des </a:t>
            </a:r>
            <a:r>
              <a:rPr lang="fr-CA" sz="1400" dirty="0" smtClean="0"/>
              <a:t>économistes de </a:t>
            </a:r>
            <a:r>
              <a:rPr lang="fr-CA" sz="1400" dirty="0" smtClean="0"/>
              <a:t>droite (IEDM);</a:t>
            </a:r>
            <a:endParaRPr lang="fr-CA" sz="1400" dirty="0" smtClean="0"/>
          </a:p>
          <a:p>
            <a:pPr marL="1169988"/>
            <a:r>
              <a:rPr lang="fr-CA" sz="1400" dirty="0" smtClean="0"/>
              <a:t>Au fédéral: rejet de la taxe carbone par les conservateurs, abolition de la taxe carbone par les aspirants chefs libéraux;</a:t>
            </a:r>
          </a:p>
          <a:p>
            <a:pPr marL="806450"/>
            <a:r>
              <a:rPr lang="fr-CA" sz="1400" dirty="0" smtClean="0"/>
              <a:t>Quel sera son avenir?</a:t>
            </a:r>
            <a:endParaRPr lang="fr-CA" sz="1400" dirty="0"/>
          </a:p>
          <a:p>
            <a:pPr lvl="1"/>
            <a:endParaRPr lang="fr-CA" dirty="0" smtClean="0"/>
          </a:p>
          <a:p>
            <a:endParaRPr lang="fr-CA" dirty="0"/>
          </a:p>
        </p:txBody>
      </p:sp>
      <p:pic>
        <p:nvPicPr>
          <p:cNvPr id="5" name="Image 4" descr="Bourse du carbone : faire fuir les emplois et les capitaux sans réduire les  GES – IEDM/MEI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948" y="3264832"/>
            <a:ext cx="3850341" cy="27166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884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es gouverneurs et premiers ministres des Grands Lacs et du Saint-Laurent publient la toute première stratégie maritime régional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093" y="4303059"/>
            <a:ext cx="2298886" cy="23985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Les </a:t>
            </a:r>
            <a:r>
              <a:rPr lang="fr-CA" dirty="0" smtClean="0"/>
              <a:t>défis transversaux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54954" y="2603499"/>
            <a:ext cx="8473139" cy="3810747"/>
          </a:xfrm>
        </p:spPr>
        <p:txBody>
          <a:bodyPr>
            <a:normAutofit/>
          </a:bodyPr>
          <a:lstStyle/>
          <a:p>
            <a:r>
              <a:rPr lang="fr-CA" dirty="0" smtClean="0"/>
              <a:t>L’environnement</a:t>
            </a:r>
          </a:p>
          <a:p>
            <a:pPr lvl="1"/>
            <a:r>
              <a:rPr lang="fr-CA" dirty="0" smtClean="0"/>
              <a:t>L’eau</a:t>
            </a:r>
          </a:p>
          <a:p>
            <a:pPr lvl="2"/>
            <a:r>
              <a:rPr lang="fr-CA" dirty="0" smtClean="0"/>
              <a:t>Abondance au Canada (grands lacs)</a:t>
            </a:r>
          </a:p>
          <a:p>
            <a:pPr lvl="2"/>
            <a:r>
              <a:rPr lang="fr-CA" dirty="0" smtClean="0"/>
              <a:t>Pénurie aux États-Unis (terres agricoles du </a:t>
            </a:r>
            <a:r>
              <a:rPr lang="fr-CA" dirty="0" err="1" smtClean="0"/>
              <a:t>Mid-West</a:t>
            </a:r>
            <a:r>
              <a:rPr lang="fr-CA" dirty="0" smtClean="0"/>
              <a:t>)</a:t>
            </a:r>
          </a:p>
          <a:p>
            <a:pPr marL="1438275" lvl="2"/>
            <a:r>
              <a:rPr lang="fr-CA" i="1" dirty="0"/>
              <a:t>2005: signature par les gouverneurs et premiers ministres des Grands Lacs et du Saint-Laurent de l'Accord sur les ressources en eau durables du bassin des Grands Lacs et du Saint-Laurent</a:t>
            </a:r>
          </a:p>
          <a:p>
            <a:pPr marL="1438275" lvl="2"/>
            <a:r>
              <a:rPr lang="fr-CA" i="1" dirty="0"/>
              <a:t>Approbation du Pacte sur les ressources en eau du bassin des Grands Lacs et du fleuve </a:t>
            </a:r>
            <a:r>
              <a:rPr lang="fr-CA" i="1" dirty="0" smtClean="0"/>
              <a:t>Saint-Laurent, devenu loi en 2008 </a:t>
            </a:r>
            <a:endParaRPr lang="fr-CA" i="1" dirty="0"/>
          </a:p>
          <a:p>
            <a:pPr marL="725488" lvl="3"/>
            <a:r>
              <a:rPr lang="fr-CA" sz="1400" dirty="0" smtClean="0"/>
              <a:t>Conséquences:</a:t>
            </a:r>
            <a:r>
              <a:rPr lang="fr-CA" sz="1400" dirty="0"/>
              <a:t> </a:t>
            </a:r>
          </a:p>
          <a:p>
            <a:pPr lvl="2"/>
            <a:r>
              <a:rPr lang="fr-CA" dirty="0" smtClean="0"/>
              <a:t>De la convoitise à l’« état d’urgence nationale »?</a:t>
            </a:r>
          </a:p>
          <a:p>
            <a:pPr lvl="2"/>
            <a:r>
              <a:rPr lang="fr-CA" dirty="0" smtClean="0"/>
              <a:t>Effet sur le Québec: le Saint-Laurent</a:t>
            </a:r>
          </a:p>
          <a:p>
            <a:pPr lvl="2"/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30092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9353151" cy="706964"/>
          </a:xfrm>
        </p:spPr>
        <p:txBody>
          <a:bodyPr/>
          <a:lstStyle/>
          <a:p>
            <a:r>
              <a:rPr lang="fr-CA" dirty="0"/>
              <a:t>Les </a:t>
            </a:r>
            <a:r>
              <a:rPr lang="fr-CA" dirty="0" smtClean="0"/>
              <a:t>défis transversaux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Un nouvel ordre mondial</a:t>
            </a:r>
          </a:p>
          <a:p>
            <a:pPr lvl="1"/>
            <a:r>
              <a:rPr lang="fr-CA" dirty="0"/>
              <a:t>Depuis 1945: fin des visées impérialistes</a:t>
            </a:r>
          </a:p>
          <a:p>
            <a:pPr lvl="1"/>
            <a:r>
              <a:rPr lang="fr-CA" dirty="0"/>
              <a:t>Retour en force: Poutine, Trump, Xi</a:t>
            </a:r>
          </a:p>
          <a:p>
            <a:pPr lvl="1"/>
            <a:r>
              <a:rPr lang="fr-CA" dirty="0"/>
              <a:t>Ordre mondial a bien servi le Canada</a:t>
            </a:r>
          </a:p>
          <a:p>
            <a:pPr lvl="2"/>
            <a:r>
              <a:rPr lang="fr-CA" dirty="0"/>
              <a:t>« Puissance moyenne »</a:t>
            </a:r>
          </a:p>
          <a:p>
            <a:pPr lvl="2"/>
            <a:r>
              <a:rPr lang="fr-CA" dirty="0"/>
              <a:t>« Punch over </a:t>
            </a:r>
            <a:r>
              <a:rPr lang="fr-CA" dirty="0" err="1"/>
              <a:t>its</a:t>
            </a:r>
            <a:r>
              <a:rPr lang="fr-CA" dirty="0"/>
              <a:t> </a:t>
            </a:r>
            <a:r>
              <a:rPr lang="fr-CA" dirty="0" err="1"/>
              <a:t>weight</a:t>
            </a:r>
            <a:r>
              <a:rPr lang="fr-CA" dirty="0"/>
              <a:t> »</a:t>
            </a:r>
          </a:p>
          <a:p>
            <a:pPr lvl="2"/>
            <a:r>
              <a:rPr lang="fr-CA" dirty="0"/>
              <a:t>Influence les normes internationales à notre avantage</a:t>
            </a:r>
          </a:p>
          <a:p>
            <a:pPr lvl="1"/>
            <a:r>
              <a:rPr lang="fr-CA" dirty="0"/>
              <a:t>Plomb dans l’aile: CSONU</a:t>
            </a:r>
          </a:p>
        </p:txBody>
      </p:sp>
      <p:pic>
        <p:nvPicPr>
          <p:cNvPr id="6146" name="Picture 2" descr="First Quebec Conference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774" y="3805519"/>
            <a:ext cx="3487287" cy="272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90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9353151" cy="706964"/>
          </a:xfrm>
        </p:spPr>
        <p:txBody>
          <a:bodyPr/>
          <a:lstStyle/>
          <a:p>
            <a:r>
              <a:rPr lang="fr-CA" dirty="0"/>
              <a:t>Les </a:t>
            </a:r>
            <a:r>
              <a:rPr lang="fr-CA" dirty="0" smtClean="0"/>
              <a:t>défis transversaux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39801" y="3262406"/>
            <a:ext cx="8825659" cy="3416300"/>
          </a:xfrm>
        </p:spPr>
        <p:txBody>
          <a:bodyPr/>
          <a:lstStyle/>
          <a:p>
            <a:r>
              <a:rPr lang="fr-CA" dirty="0"/>
              <a:t>Un nouvel ordre mondia</a:t>
            </a:r>
            <a:r>
              <a:rPr lang="fr-CA" b="1" dirty="0"/>
              <a:t>l</a:t>
            </a:r>
          </a:p>
          <a:p>
            <a:pPr lvl="1"/>
            <a:r>
              <a:rPr lang="fr-CA" dirty="0"/>
              <a:t>Conséquences:</a:t>
            </a:r>
          </a:p>
          <a:p>
            <a:pPr lvl="2"/>
            <a:r>
              <a:rPr lang="fr-CA" dirty="0"/>
              <a:t>Se définir un nouveau rôle</a:t>
            </a:r>
          </a:p>
          <a:p>
            <a:pPr lvl="2"/>
            <a:r>
              <a:rPr lang="fr-CA" dirty="0"/>
              <a:t>« </a:t>
            </a:r>
            <a:r>
              <a:rPr lang="fr-CA" dirty="0" err="1"/>
              <a:t>Like</a:t>
            </a:r>
            <a:r>
              <a:rPr lang="fr-CA" dirty="0"/>
              <a:t> </a:t>
            </a:r>
            <a:r>
              <a:rPr lang="fr-CA" dirty="0" err="1"/>
              <a:t>minded</a:t>
            </a:r>
            <a:r>
              <a:rPr lang="fr-CA" dirty="0"/>
              <a:t> countries »</a:t>
            </a:r>
          </a:p>
          <a:p>
            <a:pPr lvl="2"/>
            <a:r>
              <a:rPr lang="fr-CA" dirty="0"/>
              <a:t>Leadership politique</a:t>
            </a:r>
          </a:p>
          <a:p>
            <a:pPr lvl="2"/>
            <a:r>
              <a:rPr lang="fr-CA" dirty="0"/>
              <a:t>Canaliser la force de l’expérience?</a:t>
            </a:r>
          </a:p>
          <a:p>
            <a:pPr lvl="2"/>
            <a:r>
              <a:rPr lang="fr-CA" dirty="0"/>
              <a:t>Défense des intérêts du Québec face aux normes internationales</a:t>
            </a:r>
          </a:p>
          <a:p>
            <a:pPr marL="914400" lvl="2" indent="0">
              <a:buNone/>
            </a:pPr>
            <a:r>
              <a:rPr lang="fr-CA" dirty="0"/>
              <a:t>	 (doctrine Gérin-Lajoie)?</a:t>
            </a:r>
          </a:p>
          <a:p>
            <a:endParaRPr lang="fr-CA" dirty="0"/>
          </a:p>
        </p:txBody>
      </p:sp>
      <p:pic>
        <p:nvPicPr>
          <p:cNvPr id="7170" name="Picture 2" descr="Québec abolit le quart des postes de sa diplomatie à l'étranger | La Pres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710" y="2716306"/>
            <a:ext cx="3229042" cy="215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23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9353151" cy="706964"/>
          </a:xfrm>
        </p:spPr>
        <p:txBody>
          <a:bodyPr/>
          <a:lstStyle/>
          <a:p>
            <a:r>
              <a:rPr lang="fr-CA" dirty="0" smtClean="0"/>
              <a:t>L’effet domino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L’effet </a:t>
            </a:r>
            <a:r>
              <a:rPr lang="fr-CA" dirty="0" smtClean="0"/>
              <a:t>domino</a:t>
            </a:r>
          </a:p>
          <a:p>
            <a:pPr lvl="1"/>
            <a:r>
              <a:rPr lang="fr-CA" dirty="0" smtClean="0"/>
              <a:t>Qu’il s’agisse de défis sectoriels ou transversaux, ils ne sont pas isolés</a:t>
            </a:r>
          </a:p>
          <a:p>
            <a:pPr lvl="1"/>
            <a:r>
              <a:rPr lang="fr-CA" dirty="0" smtClean="0"/>
              <a:t>Inflation, valeur du dollar, taux d’intérêts</a:t>
            </a:r>
          </a:p>
          <a:p>
            <a:pPr lvl="1"/>
            <a:r>
              <a:rPr lang="fr-CA" dirty="0" smtClean="0"/>
              <a:t>Besoin d’une réponse holistique</a:t>
            </a:r>
          </a:p>
          <a:p>
            <a:pPr lvl="1"/>
            <a:r>
              <a:rPr lang="fr-CA" dirty="0" smtClean="0"/>
              <a:t>Se concerter pour s’adapter</a:t>
            </a:r>
          </a:p>
          <a:p>
            <a:pPr lvl="1"/>
            <a:r>
              <a:rPr lang="fr-CA" dirty="0" smtClean="0"/>
              <a:t>Savoir isoler les facteurs pour </a:t>
            </a:r>
            <a:r>
              <a:rPr lang="fr-CA" dirty="0"/>
              <a:t>b</a:t>
            </a:r>
            <a:r>
              <a:rPr lang="fr-CA" dirty="0" smtClean="0"/>
              <a:t>loquer l’effet d’entraînement</a:t>
            </a:r>
            <a:endParaRPr lang="fr-CA" dirty="0"/>
          </a:p>
        </p:txBody>
      </p:sp>
      <p:pic>
        <p:nvPicPr>
          <p:cNvPr id="5" name="Image 4" descr="Gérer l'effet domino pour communiquer la restructuration de son entreprise  - David Communicatio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504" y="5051319"/>
            <a:ext cx="2686050" cy="1704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591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9383131" cy="706964"/>
          </a:xfrm>
        </p:spPr>
        <p:txBody>
          <a:bodyPr/>
          <a:lstStyle/>
          <a:p>
            <a:r>
              <a:rPr lang="fr-CA" dirty="0"/>
              <a:t>Les éléments clés du programme Trump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04965" y="2528046"/>
            <a:ext cx="5540189" cy="4329954"/>
          </a:xfrm>
        </p:spPr>
        <p:txBody>
          <a:bodyPr>
            <a:normAutofit fontScale="70000" lnSpcReduction="20000"/>
          </a:bodyPr>
          <a:lstStyle/>
          <a:p>
            <a:r>
              <a:rPr lang="fr-CA" b="1" dirty="0"/>
              <a:t>Mesures contre les immigrants illégaux et fermeture des frontières</a:t>
            </a:r>
            <a:endParaRPr lang="fr-CA" dirty="0"/>
          </a:p>
          <a:p>
            <a:r>
              <a:rPr lang="fr-CA" b="1" dirty="0"/>
              <a:t>Réduction de l’inflation</a:t>
            </a:r>
            <a:endParaRPr lang="fr-CA" dirty="0"/>
          </a:p>
          <a:p>
            <a:r>
              <a:rPr lang="fr-CA" b="1" dirty="0"/>
              <a:t>Protectionnisme</a:t>
            </a:r>
            <a:endParaRPr lang="fr-CA" dirty="0"/>
          </a:p>
          <a:p>
            <a:r>
              <a:rPr lang="fr-CA" b="1" dirty="0"/>
              <a:t>Réforme du ministère de la Justice</a:t>
            </a:r>
          </a:p>
          <a:p>
            <a:r>
              <a:rPr lang="fr-CA" b="1" dirty="0"/>
              <a:t>Renforcement de la sécurité </a:t>
            </a:r>
            <a:endParaRPr lang="fr-CA" dirty="0"/>
          </a:p>
          <a:p>
            <a:r>
              <a:rPr lang="fr-CA" b="1" dirty="0"/>
              <a:t>Politique étrangère plus isolatrice</a:t>
            </a:r>
            <a:r>
              <a:rPr lang="fr-CA" dirty="0"/>
              <a:t> (Approche "</a:t>
            </a:r>
            <a:r>
              <a:rPr lang="fr-CA" dirty="0" err="1"/>
              <a:t>America</a:t>
            </a:r>
            <a:r>
              <a:rPr lang="fr-CA" dirty="0"/>
              <a:t> First")</a:t>
            </a:r>
          </a:p>
          <a:p>
            <a:r>
              <a:rPr lang="fr-CA" b="1" dirty="0"/>
              <a:t>Réduction des impôts et dérégulation économique</a:t>
            </a:r>
            <a:endParaRPr lang="fr-CA" dirty="0"/>
          </a:p>
          <a:p>
            <a:r>
              <a:rPr lang="fr-CA" b="1" dirty="0"/>
              <a:t>Renforcement de l'armée (limogeage des généraux « progressistes ») et des forces de l'ordre</a:t>
            </a:r>
            <a:endParaRPr lang="fr-CA" dirty="0"/>
          </a:p>
          <a:p>
            <a:r>
              <a:rPr lang="fr-CA" b="1" dirty="0"/>
              <a:t>Soutien à l'industrie et au pétrole</a:t>
            </a:r>
            <a:endParaRPr lang="fr-CA" dirty="0"/>
          </a:p>
          <a:p>
            <a:r>
              <a:rPr lang="fr-CA" b="1" dirty="0"/>
              <a:t>Éducation </a:t>
            </a:r>
            <a:r>
              <a:rPr lang="fr-CA" dirty="0"/>
              <a:t>(abolition du ministère)</a:t>
            </a:r>
            <a:r>
              <a:rPr lang="fr-CA" b="1" dirty="0"/>
              <a:t> </a:t>
            </a:r>
            <a:endParaRPr lang="fr-CA" dirty="0"/>
          </a:p>
          <a:p>
            <a:r>
              <a:rPr lang="fr-CA" b="1" dirty="0"/>
              <a:t>Lutte contre le </a:t>
            </a:r>
            <a:r>
              <a:rPr lang="fr-CA" b="1" dirty="0" err="1"/>
              <a:t>wokisme</a:t>
            </a:r>
            <a:endParaRPr lang="fr-CA" dirty="0"/>
          </a:p>
          <a:p>
            <a:r>
              <a:rPr lang="fr-CA" b="1" dirty="0"/>
              <a:t>Réforme de la justice et durcissement des peines</a:t>
            </a:r>
            <a:r>
              <a:rPr lang="fr-CA" dirty="0"/>
              <a:t> </a:t>
            </a:r>
          </a:p>
          <a:p>
            <a:r>
              <a:rPr lang="fr-CA" b="1" dirty="0"/>
              <a:t>Avortement</a:t>
            </a:r>
            <a:r>
              <a:rPr lang="fr-CA" dirty="0"/>
              <a:t> (responsabilité des États)</a:t>
            </a:r>
          </a:p>
          <a:p>
            <a:r>
              <a:rPr lang="fr-CA" b="1" dirty="0"/>
              <a:t>Abolition de l’</a:t>
            </a:r>
            <a:r>
              <a:rPr lang="fr-CA" b="1" dirty="0" err="1"/>
              <a:t>Obamacare</a:t>
            </a:r>
            <a:endParaRPr lang="fr-CA" dirty="0"/>
          </a:p>
        </p:txBody>
      </p:sp>
      <p:pic>
        <p:nvPicPr>
          <p:cNvPr id="15364" name="Picture 4" descr="The Republican Party is the problem | Vo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628" y="3214839"/>
            <a:ext cx="4234334" cy="282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06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Conclusion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51177" y="2944160"/>
            <a:ext cx="5664107" cy="3416300"/>
          </a:xfrm>
        </p:spPr>
        <p:txBody>
          <a:bodyPr>
            <a:normAutofit fontScale="77500" lnSpcReduction="20000"/>
          </a:bodyPr>
          <a:lstStyle/>
          <a:p>
            <a:r>
              <a:rPr lang="fr-CA" dirty="0" smtClean="0"/>
              <a:t>Plus grand défi des administrations publiques des 80 dernières années</a:t>
            </a:r>
          </a:p>
          <a:p>
            <a:r>
              <a:rPr lang="fr-CA" dirty="0" smtClean="0"/>
              <a:t>Tous les ministères seront interpelés</a:t>
            </a:r>
          </a:p>
          <a:p>
            <a:r>
              <a:rPr lang="fr-CA" dirty="0" smtClean="0"/>
              <a:t>Rien ne sera « comme d’habitude » : </a:t>
            </a:r>
          </a:p>
          <a:p>
            <a:pPr lvl="1"/>
            <a:r>
              <a:rPr lang="fr-CA" dirty="0" smtClean="0"/>
              <a:t>plus que de l’innovation (Révolution tranquille), </a:t>
            </a:r>
          </a:p>
          <a:p>
            <a:pPr lvl="1"/>
            <a:r>
              <a:rPr lang="fr-CA" dirty="0" smtClean="0"/>
              <a:t>il faudra de l’adaptation: (compétences différentes)</a:t>
            </a:r>
          </a:p>
          <a:p>
            <a:r>
              <a:rPr lang="fr-CA" dirty="0" smtClean="0"/>
              <a:t>Nécessité d’une action concertée</a:t>
            </a:r>
          </a:p>
          <a:p>
            <a:r>
              <a:rPr lang="fr-CA" dirty="0" smtClean="0"/>
              <a:t>Les agences centrales (Trésor, Finances, Conseil exécutif/Conseil privé) seront particulièrement </a:t>
            </a:r>
            <a:r>
              <a:rPr lang="fr-CA" dirty="0" smtClean="0"/>
              <a:t>sollicitées</a:t>
            </a:r>
            <a:endParaRPr lang="fr-CA" dirty="0" smtClean="0"/>
          </a:p>
          <a:p>
            <a:r>
              <a:rPr lang="fr-CA" dirty="0" smtClean="0"/>
              <a:t>Danger de répondre à un gouvernement « tout au privé » par des mesures « tout au privé » (bien commun vs profit individuel)</a:t>
            </a:r>
          </a:p>
          <a:p>
            <a:r>
              <a:rPr lang="fr-CA" dirty="0" smtClean="0"/>
              <a:t>Le doux commerce: et si on relisait Montesquieu…</a:t>
            </a:r>
          </a:p>
          <a:p>
            <a:endParaRPr lang="fr-CA" dirty="0"/>
          </a:p>
        </p:txBody>
      </p:sp>
      <p:pic>
        <p:nvPicPr>
          <p:cNvPr id="5" name="Image 4" descr="Comment le cou de la girafe est-il devenu si long ? - Sciences et Avenir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76" y="2810436"/>
            <a:ext cx="4589930" cy="35500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87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fr-CA" dirty="0"/>
          </a:p>
          <a:p>
            <a:pPr marL="0" indent="0" algn="ctr">
              <a:buNone/>
            </a:pPr>
            <a:endParaRPr lang="fr-CA" dirty="0" smtClean="0"/>
          </a:p>
          <a:p>
            <a:pPr marL="0" indent="0" algn="ctr">
              <a:buNone/>
            </a:pPr>
            <a:r>
              <a:rPr lang="fr-CA" sz="3200" dirty="0" smtClean="0"/>
              <a:t>Vous avez des questions?</a:t>
            </a:r>
            <a:endParaRPr lang="fr-CA" sz="3200" dirty="0"/>
          </a:p>
        </p:txBody>
      </p:sp>
      <p:pic>
        <p:nvPicPr>
          <p:cNvPr id="10242" name="Picture 2" descr="Effective Questioning Techniques - IEEE-USA InSigh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219" y="4419991"/>
            <a:ext cx="3571128" cy="208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42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Vision du Canada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Le souper au pain de viande</a:t>
            </a:r>
          </a:p>
          <a:p>
            <a:r>
              <a:rPr lang="fr-CA" dirty="0"/>
              <a:t>Le « gouverneur » du </a:t>
            </a:r>
            <a:r>
              <a:rPr lang="fr-CA" dirty="0" smtClean="0"/>
              <a:t>« 51</a:t>
            </a:r>
            <a:r>
              <a:rPr lang="fr-CA" baseline="30000" dirty="0" smtClean="0"/>
              <a:t>e</a:t>
            </a:r>
            <a:r>
              <a:rPr lang="fr-CA" dirty="0" smtClean="0"/>
              <a:t> état » </a:t>
            </a:r>
            <a:r>
              <a:rPr lang="fr-CA" dirty="0"/>
              <a:t>– un mensonge qui deviendra réalité?</a:t>
            </a:r>
          </a:p>
          <a:p>
            <a:r>
              <a:rPr lang="fr-CA" dirty="0"/>
              <a:t>La première visite internationale (déclaration au soir de l’assermentation)</a:t>
            </a:r>
          </a:p>
          <a:p>
            <a:r>
              <a:rPr lang="fr-CA" dirty="0"/>
              <a:t>« Le Canada profite des États-Unis. »</a:t>
            </a:r>
          </a:p>
          <a:p>
            <a:r>
              <a:rPr lang="fr-CA" dirty="0"/>
              <a:t>« Nous n’avons pas besoin du Canada »</a:t>
            </a:r>
          </a:p>
        </p:txBody>
      </p:sp>
      <p:pic>
        <p:nvPicPr>
          <p:cNvPr id="13314" name="Picture 2" descr="https://media1.ledevoir.com/images_galerie/pt_1768876_1375384/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448" y="4398754"/>
            <a:ext cx="3144184" cy="229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61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Les </a:t>
            </a:r>
            <a:r>
              <a:rPr lang="fr-CA" dirty="0" smtClean="0"/>
              <a:t>défis sectoriels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0825" y="2918012"/>
            <a:ext cx="6429188" cy="3786380"/>
          </a:xfrm>
        </p:spPr>
        <p:txBody>
          <a:bodyPr>
            <a:normAutofit fontScale="85000" lnSpcReduction="10000"/>
          </a:bodyPr>
          <a:lstStyle/>
          <a:p>
            <a:r>
              <a:rPr lang="fr-CA" dirty="0"/>
              <a:t>La santé</a:t>
            </a:r>
          </a:p>
          <a:p>
            <a:pPr lvl="1"/>
            <a:r>
              <a:rPr lang="fr-CA" dirty="0"/>
              <a:t>Les vaccins </a:t>
            </a:r>
          </a:p>
          <a:p>
            <a:pPr lvl="2"/>
            <a:r>
              <a:rPr lang="fr-CA" dirty="0"/>
              <a:t>Propagation/contagion </a:t>
            </a:r>
          </a:p>
          <a:p>
            <a:pPr lvl="1"/>
            <a:r>
              <a:rPr lang="fr-CA" dirty="0"/>
              <a:t>Retrait de l’OMS</a:t>
            </a:r>
          </a:p>
          <a:p>
            <a:pPr lvl="2"/>
            <a:r>
              <a:rPr lang="fr-CA" dirty="0"/>
              <a:t>Limite d’accès aux données et à la surveillance; propagation/contagion</a:t>
            </a:r>
          </a:p>
          <a:p>
            <a:pPr lvl="2"/>
            <a:r>
              <a:rPr lang="fr-CA" dirty="0"/>
              <a:t>Diminution des moyens de prévention (financement (18% provient des ÉUA) et contrôle proportionnel (Chine, Russie, Inde, etc.)</a:t>
            </a:r>
          </a:p>
          <a:p>
            <a:pPr lvl="1"/>
            <a:r>
              <a:rPr lang="fr-CA" dirty="0" err="1"/>
              <a:t>Obamacare</a:t>
            </a:r>
            <a:r>
              <a:rPr lang="fr-CA" dirty="0"/>
              <a:t> -&gt; abrogation; créera de nouveaux besoins auxquels il faudra répondre</a:t>
            </a:r>
          </a:p>
          <a:p>
            <a:pPr lvl="2"/>
            <a:r>
              <a:rPr lang="fr-CA" dirty="0"/>
              <a:t>En 2021: 31 millions d’Américains en bénéficiaient (3/4 de la population du Canada en entier)</a:t>
            </a:r>
          </a:p>
          <a:p>
            <a:pPr lvl="1"/>
            <a:r>
              <a:rPr lang="fr-CA" dirty="0" smtClean="0"/>
              <a:t>Avortement</a:t>
            </a:r>
          </a:p>
          <a:p>
            <a:pPr lvl="1"/>
            <a:r>
              <a:rPr lang="fr-CA" dirty="0" smtClean="0"/>
              <a:t>Droit du sol (accouchements)</a:t>
            </a:r>
            <a:endParaRPr lang="fr-CA" dirty="0"/>
          </a:p>
          <a:p>
            <a:pPr lvl="1"/>
            <a:endParaRPr lang="fr-CA" dirty="0"/>
          </a:p>
        </p:txBody>
      </p:sp>
      <p:pic>
        <p:nvPicPr>
          <p:cNvPr id="4098" name="Picture 2" descr="D'autres accord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553" y="3651189"/>
            <a:ext cx="3216742" cy="214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08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Les </a:t>
            </a:r>
            <a:r>
              <a:rPr lang="fr-CA" dirty="0" smtClean="0"/>
              <a:t>défis sectoriels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/>
              <a:t>La santé</a:t>
            </a:r>
          </a:p>
          <a:p>
            <a:pPr lvl="1"/>
            <a:r>
              <a:rPr lang="fr-CA" dirty="0"/>
              <a:t>Importance du secteur: </a:t>
            </a:r>
          </a:p>
          <a:p>
            <a:pPr lvl="2"/>
            <a:r>
              <a:rPr lang="fr-CA" dirty="0"/>
              <a:t>plus gros poste budgétaire du gouvernement</a:t>
            </a:r>
          </a:p>
          <a:p>
            <a:pPr lvl="1"/>
            <a:endParaRPr lang="fr-CA" dirty="0"/>
          </a:p>
          <a:p>
            <a:pPr lvl="1"/>
            <a:r>
              <a:rPr lang="fr-CA" sz="1800" dirty="0"/>
              <a:t>Conséquences</a:t>
            </a:r>
          </a:p>
          <a:p>
            <a:pPr lvl="2"/>
            <a:r>
              <a:rPr lang="fr-CA" sz="1600" dirty="0"/>
              <a:t>Détérioration de notre santé</a:t>
            </a:r>
          </a:p>
          <a:p>
            <a:pPr lvl="2"/>
            <a:r>
              <a:rPr lang="fr-CA" sz="1600" dirty="0"/>
              <a:t>Tourisme sanitaire</a:t>
            </a:r>
          </a:p>
          <a:p>
            <a:pPr lvl="2"/>
            <a:r>
              <a:rPr lang="fr-CA" sz="1600" dirty="0"/>
              <a:t>Pressions sur le système</a:t>
            </a:r>
          </a:p>
          <a:p>
            <a:pPr lvl="2"/>
            <a:r>
              <a:rPr lang="fr-CA" sz="1600" dirty="0"/>
              <a:t>Coûts accrus</a:t>
            </a:r>
          </a:p>
        </p:txBody>
      </p:sp>
      <p:pic>
        <p:nvPicPr>
          <p:cNvPr id="5" name="Image 4" descr="Six remèdes pour révolutionner le système de santé au Québec : un plan de  l'IRIS en collaboration avec l'AREQ - AREQ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823" y="2973033"/>
            <a:ext cx="4576482" cy="29461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557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Les </a:t>
            </a:r>
            <a:r>
              <a:rPr lang="fr-CA" dirty="0" smtClean="0"/>
              <a:t>défis sectoriels</a:t>
            </a:r>
            <a:endParaRPr lang="fr-CA" dirty="0"/>
          </a:p>
        </p:txBody>
      </p:sp>
      <p:pic>
        <p:nvPicPr>
          <p:cNvPr id="9" name="Picture 2" descr="https://www.desjardins.com/qc/fr/epargne-placements/etudes-economiques/canada-vulnerabilite-tarifs-17-janvier-2025/_jcr_content/root/container_302433738/container/container/image.coreimg.85.1024.png/1737124850674/canada-vulnerabilite-tarifs-17-janvier-2025-tableau-sommaire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3" y="2207372"/>
            <a:ext cx="5486400" cy="4531285"/>
          </a:xfrm>
          <a:prstGeom prst="rect">
            <a:avLst/>
          </a:prstGeom>
          <a:noFill/>
        </p:spPr>
      </p:pic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8" algn="r"/>
            <a:r>
              <a:rPr lang="fr-CA" sz="1800" dirty="0"/>
              <a:t>L’économie</a:t>
            </a:r>
          </a:p>
          <a:p>
            <a:pPr lvl="8" algn="r"/>
            <a:endParaRPr lang="fr-CA" sz="1800" dirty="0"/>
          </a:p>
          <a:p>
            <a:pPr marL="4303713" lvl="8" algn="r">
              <a:tabLst>
                <a:tab pos="4572000" algn="l"/>
              </a:tabLst>
            </a:pPr>
            <a:r>
              <a:rPr lang="fr-CA" sz="1800" dirty="0">
                <a:hlinkClick r:id="rId3"/>
              </a:rPr>
              <a:t>Quels secteurs de l’économie canadienne sont plus vulnérables aux tarifs de Trump? - Desjardins</a:t>
            </a:r>
            <a:endParaRPr lang="fr-CA" sz="1800" dirty="0"/>
          </a:p>
          <a:p>
            <a:endParaRPr lang="fr-CA" sz="2800" dirty="0"/>
          </a:p>
        </p:txBody>
      </p:sp>
    </p:spTree>
    <p:extLst>
      <p:ext uri="{BB962C8B-B14F-4D97-AF65-F5344CB8AC3E}">
        <p14:creationId xmlns:p14="http://schemas.microsoft.com/office/powerpoint/2010/main" val="77798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Les </a:t>
            </a:r>
            <a:r>
              <a:rPr lang="fr-CA" dirty="0" smtClean="0"/>
              <a:t>défis sectoriels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5976" y="2431773"/>
            <a:ext cx="7229391" cy="3416300"/>
          </a:xfrm>
        </p:spPr>
        <p:txBody>
          <a:bodyPr>
            <a:normAutofit fontScale="92500" lnSpcReduction="20000"/>
          </a:bodyPr>
          <a:lstStyle/>
          <a:p>
            <a:r>
              <a:rPr lang="fr-CA" dirty="0"/>
              <a:t>L'économie (les tarifs)</a:t>
            </a:r>
          </a:p>
          <a:p>
            <a:pPr lvl="1"/>
            <a:r>
              <a:rPr lang="fr-CA" dirty="0"/>
              <a:t>Menace/levier de négo ou réalité? (1</a:t>
            </a:r>
            <a:r>
              <a:rPr lang="fr-CA" baseline="30000" dirty="0"/>
              <a:t>er</a:t>
            </a:r>
            <a:r>
              <a:rPr lang="fr-CA" dirty="0"/>
              <a:t> février)</a:t>
            </a:r>
          </a:p>
          <a:p>
            <a:pPr lvl="1"/>
            <a:r>
              <a:rPr lang="fr-CA" dirty="0"/>
              <a:t>Base: sécurité de la frontière à déménagement d’entreprises (discours de Davos)</a:t>
            </a:r>
          </a:p>
          <a:p>
            <a:pPr lvl="1"/>
            <a:r>
              <a:rPr lang="fr-CA" dirty="0"/>
              <a:t>Accord de libre-échange:</a:t>
            </a:r>
          </a:p>
          <a:p>
            <a:pPr lvl="2"/>
            <a:r>
              <a:rPr lang="fr-CA" dirty="0"/>
              <a:t>Mécanisme de résolution des différends (risque d’être non reconnu)</a:t>
            </a:r>
          </a:p>
          <a:p>
            <a:pPr lvl="2"/>
            <a:r>
              <a:rPr lang="fr-CA" dirty="0"/>
              <a:t>Violations impunément</a:t>
            </a:r>
          </a:p>
          <a:p>
            <a:pPr lvl="2"/>
            <a:r>
              <a:rPr lang="fr-CA" dirty="0"/>
              <a:t>Renégociation </a:t>
            </a:r>
            <a:r>
              <a:rPr lang="fr-CA" dirty="0" smtClean="0"/>
              <a:t>anticipée </a:t>
            </a:r>
            <a:r>
              <a:rPr lang="fr-CA" dirty="0"/>
              <a:t>et vouée à l’échec</a:t>
            </a:r>
          </a:p>
          <a:p>
            <a:pPr lvl="1"/>
            <a:r>
              <a:rPr lang="fr-CA" dirty="0"/>
              <a:t>Fausseté: ce sont les exportateurs qui vont payer les tarifs</a:t>
            </a:r>
          </a:p>
          <a:p>
            <a:pPr lvl="1"/>
            <a:r>
              <a:rPr lang="fr-CA" dirty="0"/>
              <a:t>Fausseté: les tarifs n’auront pas d’impact sur les prix à la consommation</a:t>
            </a:r>
          </a:p>
          <a:p>
            <a:pPr lvl="1"/>
            <a:r>
              <a:rPr lang="fr-CA" dirty="0"/>
              <a:t>La population américaine croit ces faussetés…</a:t>
            </a:r>
          </a:p>
        </p:txBody>
      </p:sp>
      <p:pic>
        <p:nvPicPr>
          <p:cNvPr id="11266" name="Picture 2" descr="Guerre en Ukraine : le double discours de Donald Trump ne parvient pas à  rassurer Kiev, ni à convaincre Moscou - L'Humanité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499" y="3420387"/>
            <a:ext cx="4309501" cy="242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53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Les </a:t>
            </a:r>
            <a:r>
              <a:rPr lang="fr-CA" dirty="0" smtClean="0"/>
              <a:t>défis sectoriels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/>
              <a:t>L'économie (les tarifs)</a:t>
            </a:r>
          </a:p>
          <a:p>
            <a:pPr lvl="1"/>
            <a:r>
              <a:rPr lang="fr-CA" sz="1800" dirty="0"/>
              <a:t>La réalité:</a:t>
            </a:r>
          </a:p>
          <a:p>
            <a:pPr lvl="2" fontAlgn="base"/>
            <a:r>
              <a:rPr lang="fr-CA" sz="1600" dirty="0"/>
              <a:t> Valeur des échanges: 968 milliards de dollars en 2023.</a:t>
            </a:r>
          </a:p>
          <a:p>
            <a:pPr lvl="2" fontAlgn="base"/>
            <a:r>
              <a:rPr lang="fr-CA" sz="1600" dirty="0"/>
              <a:t>Chaque jour, l'équivalent de 3,6 milliards de dollars canadiens de biens et services ont franchi la frontière canado-américaine dans un sens comme dans l'autre en 2023;</a:t>
            </a:r>
          </a:p>
          <a:p>
            <a:pPr lvl="2" fontAlgn="base"/>
            <a:r>
              <a:rPr lang="fr-CA" sz="1600" dirty="0"/>
              <a:t>Les économies de part et d’autres vont écoper </a:t>
            </a:r>
          </a:p>
          <a:p>
            <a:pPr lvl="2"/>
            <a:endParaRPr lang="fr-CA" dirty="0"/>
          </a:p>
        </p:txBody>
      </p:sp>
      <p:pic>
        <p:nvPicPr>
          <p:cNvPr id="10242" name="Picture 2" descr="Logement, Infrastructures et Collectivité Canada - Le pont international  Gordie-How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152" y="5261311"/>
            <a:ext cx="6454589" cy="151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65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irection Ion">
  <a:themeElements>
    <a:clrScheme name="Direction 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Direction 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irection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1731</TotalTime>
  <Words>1330</Words>
  <Application>Microsoft Office PowerPoint</Application>
  <PresentationFormat>Grand écran</PresentationFormat>
  <Paragraphs>277</Paragraphs>
  <Slides>31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Century Gothic</vt:lpstr>
      <vt:lpstr>Wingdings 3</vt:lpstr>
      <vt:lpstr>Direction Ion</vt:lpstr>
      <vt:lpstr>L’administration Trump et nos administrations publiques:  Défis et enjeux</vt:lpstr>
      <vt:lpstr>Ce dont nous allons parler</vt:lpstr>
      <vt:lpstr>Les éléments clés du programme Trump</vt:lpstr>
      <vt:lpstr>Vision du Canada</vt:lpstr>
      <vt:lpstr>Les défis sectoriels</vt:lpstr>
      <vt:lpstr>Les défis sectoriels</vt:lpstr>
      <vt:lpstr>Les défis sectoriels</vt:lpstr>
      <vt:lpstr>Les défis sectoriels</vt:lpstr>
      <vt:lpstr>Les défis sectoriels</vt:lpstr>
      <vt:lpstr>Les défis sectoriels</vt:lpstr>
      <vt:lpstr>Les défis sectoriels</vt:lpstr>
      <vt:lpstr>Les défis sectoriels</vt:lpstr>
      <vt:lpstr>Les défis sectoriels</vt:lpstr>
      <vt:lpstr>Les défis sectoriels</vt:lpstr>
      <vt:lpstr>Les défis sectoriels</vt:lpstr>
      <vt:lpstr>Les défis sectoriels</vt:lpstr>
      <vt:lpstr>Les défis sectoriels</vt:lpstr>
      <vt:lpstr>Les défis sectoriels</vt:lpstr>
      <vt:lpstr>Les défis transversaux</vt:lpstr>
      <vt:lpstr>Les défis transversaux</vt:lpstr>
      <vt:lpstr>Les défis transversaux</vt:lpstr>
      <vt:lpstr>Les défis transversaux</vt:lpstr>
      <vt:lpstr>Les défis transversaux</vt:lpstr>
      <vt:lpstr>Les défis transversaux</vt:lpstr>
      <vt:lpstr>Les défis transversaux</vt:lpstr>
      <vt:lpstr>Les défis transversaux</vt:lpstr>
      <vt:lpstr>Les défis transversaux</vt:lpstr>
      <vt:lpstr>Les défis transversaux</vt:lpstr>
      <vt:lpstr>L’effet domino</vt:lpstr>
      <vt:lpstr>Conclusion</vt:lpstr>
      <vt:lpstr>Présentation PowerPoint</vt:lpstr>
    </vt:vector>
  </TitlesOfParts>
  <Company>ENAP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Nelson Michaud</dc:creator>
  <cp:lastModifiedBy>Nelson Michaud</cp:lastModifiedBy>
  <cp:revision>72</cp:revision>
  <cp:lastPrinted>2025-01-28T03:06:31Z</cp:lastPrinted>
  <dcterms:created xsi:type="dcterms:W3CDTF">2025-01-23T16:45:57Z</dcterms:created>
  <dcterms:modified xsi:type="dcterms:W3CDTF">2025-01-28T12:08:59Z</dcterms:modified>
</cp:coreProperties>
</file>